
<file path=[Content_Types].xml><?xml version="1.0" encoding="utf-8"?>
<Types xmlns="http://schemas.openxmlformats.org/package/2006/content-types">
  <Default Extension="gif" ContentType="image/gif"/>
  <Default Extension="png" ContentType="image/png"/>
  <Default Extension="jpeg" ContentType="image/jpeg"/>
  <Default Extension="JPG" ContentType="image/.jp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2" r:id="rId3"/>
  </p:sldMasterIdLst>
  <p:notesMasterIdLst>
    <p:notesMasterId r:id="rId7"/>
  </p:notesMasterIdLst>
  <p:sldIdLst>
    <p:sldId id="292" r:id="rId4"/>
    <p:sldId id="293" r:id="rId5"/>
    <p:sldId id="257" r:id="rId6"/>
    <p:sldId id="258" r:id="rId8"/>
    <p:sldId id="260" r:id="rId9"/>
    <p:sldId id="273" r:id="rId10"/>
    <p:sldId id="267" r:id="rId11"/>
    <p:sldId id="281" r:id="rId12"/>
    <p:sldId id="274" r:id="rId13"/>
    <p:sldId id="309" r:id="rId14"/>
    <p:sldId id="279" r:id="rId15"/>
    <p:sldId id="275" r:id="rId16"/>
    <p:sldId id="276" r:id="rId17"/>
    <p:sldId id="287" r:id="rId18"/>
    <p:sldId id="268" r:id="rId19"/>
    <p:sldId id="310" r:id="rId20"/>
    <p:sldId id="289" r:id="rId21"/>
  </p:sldIdLst>
  <p:sldSz cx="9144000" cy="5143500" type="screen16x9"/>
  <p:notesSz cx="6858000" cy="9144000"/>
  <p:embeddedFontLst>
    <p:embeddedFont>
      <p:font typeface="Calibri Light"/>
      <p:regular r:id="rId25"/>
    </p:embeddedFont>
    <p:embeddedFont>
      <p:font typeface="Calibri" panose="020F0502020204030204"/>
      <p:regular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notesMaster" Target="notesMasters/notesMaster1.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6" Type="http://schemas.openxmlformats.org/officeDocument/2006/relationships/font" Target="fonts/font2.fntdata"/><Relationship Id="rId25" Type="http://schemas.openxmlformats.org/officeDocument/2006/relationships/font" Target="fonts/font1.fntdata"/><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9"/>
        <p:cNvGrpSpPr/>
        <p:nvPr/>
      </p:nvGrpSpPr>
      <p:grpSpPr>
        <a:xfrm>
          <a:off x="0" y="0"/>
          <a:ext cx="0" cy="0"/>
          <a:chOff x="0" y="0"/>
          <a:chExt cx="0" cy="0"/>
        </a:xfrm>
      </p:grpSpPr>
      <p:sp>
        <p:nvSpPr>
          <p:cNvPr id="130" name="Google Shape;1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5"/>
        <p:cNvGrpSpPr/>
        <p:nvPr/>
      </p:nvGrpSpPr>
      <p:grpSpPr>
        <a:xfrm>
          <a:off x="0" y="0"/>
          <a:ext cx="0" cy="0"/>
          <a:chOff x="0" y="0"/>
          <a:chExt cx="0" cy="0"/>
        </a:xfrm>
      </p:grpSpPr>
      <p:sp>
        <p:nvSpPr>
          <p:cNvPr id="136" name="Google Shape;136;g187c44903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87c44903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6"/>
        <p:cNvGrpSpPr/>
        <p:nvPr/>
      </p:nvGrpSpPr>
      <p:grpSpPr>
        <a:xfrm>
          <a:off x="0" y="0"/>
          <a:ext cx="0" cy="0"/>
          <a:chOff x="0" y="0"/>
          <a:chExt cx="0" cy="0"/>
        </a:xfrm>
      </p:grpSpPr>
      <p:sp>
        <p:nvSpPr>
          <p:cNvPr id="147" name="Google Shape;147;g187c449030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87c449030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3"/>
        <p:cNvGrpSpPr/>
        <p:nvPr/>
      </p:nvGrpSpPr>
      <p:grpSpPr>
        <a:xfrm>
          <a:off x="0" y="0"/>
          <a:ext cx="0" cy="0"/>
          <a:chOff x="0" y="0"/>
          <a:chExt cx="0" cy="0"/>
        </a:xfrm>
      </p:grpSpPr>
      <p:sp>
        <p:nvSpPr>
          <p:cNvPr id="194" name="Google Shape;194;g187c4490302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87c4490302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9"/>
        <p:cNvGrpSpPr/>
        <p:nvPr/>
      </p:nvGrpSpPr>
      <p:grpSpPr>
        <a:xfrm>
          <a:off x="0" y="0"/>
          <a:ext cx="0" cy="0"/>
          <a:chOff x="0" y="0"/>
          <a:chExt cx="0" cy="0"/>
        </a:xfrm>
      </p:grpSpPr>
      <p:sp>
        <p:nvSpPr>
          <p:cNvPr id="200" name="Google Shape;200;g187c4490302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87c4490302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10665"/>
            </a:lvl1pPr>
          </a:lstStyle>
          <a:p>
            <a:r>
              <a:rPr lang="en-US" dirty="0"/>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4265"/>
            </a:lvl1pPr>
            <a:lvl2pPr marL="812800" indent="0" algn="ctr">
              <a:buNone/>
              <a:defRPr sz="3555"/>
            </a:lvl2pPr>
            <a:lvl3pPr marL="1625600" indent="0" algn="ctr">
              <a:buNone/>
              <a:defRPr sz="3200"/>
            </a:lvl3pPr>
            <a:lvl4pPr marL="2438400" indent="0" algn="ctr">
              <a:buNone/>
              <a:defRPr sz="2845"/>
            </a:lvl4pPr>
            <a:lvl5pPr marL="3251200" indent="0" algn="ctr">
              <a:buNone/>
              <a:defRPr sz="2845"/>
            </a:lvl5pPr>
            <a:lvl6pPr marL="4064000" indent="0" algn="ctr">
              <a:buNone/>
              <a:defRPr sz="2845"/>
            </a:lvl6pPr>
            <a:lvl7pPr marL="4876800" indent="0" algn="ctr">
              <a:buNone/>
              <a:defRPr sz="2845"/>
            </a:lvl7pPr>
            <a:lvl8pPr marL="5689600" indent="0" algn="ctr">
              <a:buNone/>
              <a:defRPr sz="2845"/>
            </a:lvl8pPr>
            <a:lvl9pPr marL="6502400" indent="0" algn="ctr">
              <a:buNone/>
              <a:defRPr sz="2845"/>
            </a:lvl9pPr>
          </a:lstStyle>
          <a:p>
            <a:r>
              <a:rPr lang="en-US" dirty="0"/>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dirty="0"/>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matchingName="Section header">
  <p:cSld name="1_Section 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dk2"/>
              </a:buClr>
              <a:buSzPts val="3200"/>
              <a:buNone/>
              <a:defRPr sz="3200">
                <a:solidFill>
                  <a:schemeClr val="dk2"/>
                </a:solidFill>
              </a:defRPr>
            </a:lvl1pPr>
            <a:lvl2pPr lvl="1" algn="ctr" rtl="0">
              <a:spcBef>
                <a:spcPts val="0"/>
              </a:spcBef>
              <a:spcAft>
                <a:spcPts val="0"/>
              </a:spcAft>
              <a:buClr>
                <a:schemeClr val="dk2"/>
              </a:buClr>
              <a:buSzPts val="3200"/>
              <a:buNone/>
              <a:defRPr sz="3200">
                <a:solidFill>
                  <a:schemeClr val="dk2"/>
                </a:solidFill>
              </a:defRPr>
            </a:lvl2pPr>
            <a:lvl3pPr lvl="2" algn="ctr" rtl="0">
              <a:spcBef>
                <a:spcPts val="0"/>
              </a:spcBef>
              <a:spcAft>
                <a:spcPts val="0"/>
              </a:spcAft>
              <a:buClr>
                <a:schemeClr val="dk2"/>
              </a:buClr>
              <a:buSzPts val="3200"/>
              <a:buNone/>
              <a:defRPr sz="3200">
                <a:solidFill>
                  <a:schemeClr val="dk2"/>
                </a:solidFill>
              </a:defRPr>
            </a:lvl3pPr>
            <a:lvl4pPr lvl="3" algn="ctr" rtl="0">
              <a:spcBef>
                <a:spcPts val="0"/>
              </a:spcBef>
              <a:spcAft>
                <a:spcPts val="0"/>
              </a:spcAft>
              <a:buClr>
                <a:schemeClr val="dk2"/>
              </a:buClr>
              <a:buSzPts val="3200"/>
              <a:buNone/>
              <a:defRPr sz="3200">
                <a:solidFill>
                  <a:schemeClr val="dk2"/>
                </a:solidFill>
              </a:defRPr>
            </a:lvl4pPr>
            <a:lvl5pPr lvl="4" algn="ctr" rtl="0">
              <a:spcBef>
                <a:spcPts val="0"/>
              </a:spcBef>
              <a:spcAft>
                <a:spcPts val="0"/>
              </a:spcAft>
              <a:buClr>
                <a:schemeClr val="dk2"/>
              </a:buClr>
              <a:buSzPts val="3200"/>
              <a:buNone/>
              <a:defRPr sz="3200">
                <a:solidFill>
                  <a:schemeClr val="dk2"/>
                </a:solidFill>
              </a:defRPr>
            </a:lvl5pPr>
            <a:lvl6pPr lvl="5" algn="ctr" rtl="0">
              <a:spcBef>
                <a:spcPts val="0"/>
              </a:spcBef>
              <a:spcAft>
                <a:spcPts val="0"/>
              </a:spcAft>
              <a:buClr>
                <a:schemeClr val="dk2"/>
              </a:buClr>
              <a:buSzPts val="3200"/>
              <a:buNone/>
              <a:defRPr sz="3200">
                <a:solidFill>
                  <a:schemeClr val="dk2"/>
                </a:solidFill>
              </a:defRPr>
            </a:lvl6pPr>
            <a:lvl7pPr lvl="6" algn="ctr" rtl="0">
              <a:spcBef>
                <a:spcPts val="0"/>
              </a:spcBef>
              <a:spcAft>
                <a:spcPts val="0"/>
              </a:spcAft>
              <a:buClr>
                <a:schemeClr val="dk2"/>
              </a:buClr>
              <a:buSzPts val="3200"/>
              <a:buNone/>
              <a:defRPr sz="3200">
                <a:solidFill>
                  <a:schemeClr val="dk2"/>
                </a:solidFill>
              </a:defRPr>
            </a:lvl7pPr>
            <a:lvl8pPr lvl="7" algn="ctr" rtl="0">
              <a:spcBef>
                <a:spcPts val="0"/>
              </a:spcBef>
              <a:spcAft>
                <a:spcPts val="0"/>
              </a:spcAft>
              <a:buClr>
                <a:schemeClr val="dk2"/>
              </a:buClr>
              <a:buSzPts val="3200"/>
              <a:buNone/>
              <a:defRPr sz="3200">
                <a:solidFill>
                  <a:schemeClr val="dk2"/>
                </a:solidFill>
              </a:defRPr>
            </a:lvl8pPr>
            <a:lvl9pPr lvl="8" algn="ctr" rtl="0">
              <a:spcBef>
                <a:spcPts val="0"/>
              </a:spcBef>
              <a:spcAft>
                <a:spcPts val="0"/>
              </a:spcAft>
              <a:buClr>
                <a:schemeClr val="dk2"/>
              </a:buClr>
              <a:buSzPts val="3200"/>
              <a:buNone/>
              <a:defRPr sz="3200">
                <a:solidFill>
                  <a:schemeClr val="dk2"/>
                </a:solidFill>
              </a:defRPr>
            </a:lvl9pPr>
          </a:lstStyle>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matchingName="Title and body">
  <p:cSld name="Title and 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10665"/>
            </a:lvl1pPr>
          </a:lstStyle>
          <a:p>
            <a:r>
              <a:rPr lang="en-US" dirty="0"/>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4265">
                <a:solidFill>
                  <a:schemeClr val="tx1">
                    <a:tint val="75000"/>
                  </a:schemeClr>
                </a:solidFill>
              </a:defRPr>
            </a:lvl1pPr>
            <a:lvl2pPr marL="812800" indent="0">
              <a:buNone/>
              <a:defRPr sz="3555">
                <a:solidFill>
                  <a:schemeClr val="tx1">
                    <a:tint val="75000"/>
                  </a:schemeClr>
                </a:solidFill>
              </a:defRPr>
            </a:lvl2pPr>
            <a:lvl3pPr marL="1625600" indent="0">
              <a:buNone/>
              <a:defRPr sz="3200">
                <a:solidFill>
                  <a:schemeClr val="tx1">
                    <a:tint val="75000"/>
                  </a:schemeClr>
                </a:solidFill>
              </a:defRPr>
            </a:lvl3pPr>
            <a:lvl4pPr marL="2438400" indent="0">
              <a:buNone/>
              <a:defRPr sz="2845">
                <a:solidFill>
                  <a:schemeClr val="tx1">
                    <a:tint val="75000"/>
                  </a:schemeClr>
                </a:solidFill>
              </a:defRPr>
            </a:lvl4pPr>
            <a:lvl5pPr marL="3251200" indent="0">
              <a:buNone/>
              <a:defRPr sz="2845">
                <a:solidFill>
                  <a:schemeClr val="tx1">
                    <a:tint val="75000"/>
                  </a:schemeClr>
                </a:solidFill>
              </a:defRPr>
            </a:lvl5pPr>
            <a:lvl6pPr marL="4064000" indent="0">
              <a:buNone/>
              <a:defRPr sz="2845">
                <a:solidFill>
                  <a:schemeClr val="tx1">
                    <a:tint val="75000"/>
                  </a:schemeClr>
                </a:solidFill>
              </a:defRPr>
            </a:lvl6pPr>
            <a:lvl7pPr marL="4876800" indent="0">
              <a:buNone/>
              <a:defRPr sz="2845">
                <a:solidFill>
                  <a:schemeClr val="tx1">
                    <a:tint val="75000"/>
                  </a:schemeClr>
                </a:solidFill>
              </a:defRPr>
            </a:lvl7pPr>
            <a:lvl8pPr marL="5689600" indent="0">
              <a:buNone/>
              <a:defRPr sz="2845">
                <a:solidFill>
                  <a:schemeClr val="tx1">
                    <a:tint val="75000"/>
                  </a:schemeClr>
                </a:solidFill>
              </a:defRPr>
            </a:lvl8pPr>
            <a:lvl9pPr marL="6502400" indent="0">
              <a:buNone/>
              <a:defRPr sz="2845">
                <a:solidFill>
                  <a:schemeClr val="tx1">
                    <a:tint val="75000"/>
                  </a:schemeClr>
                </a:solidFill>
              </a:defRPr>
            </a:lvl9pPr>
          </a:lstStyle>
          <a:p>
            <a:pPr lvl="0"/>
            <a:r>
              <a:rPr lang="en-US" dirty="0"/>
              <a:t>Click to edit Master text styles</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dirty="0"/>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4265" b="1"/>
            </a:lvl1pPr>
            <a:lvl2pPr marL="812800" indent="0">
              <a:buNone/>
              <a:defRPr sz="3555" b="1"/>
            </a:lvl2pPr>
            <a:lvl3pPr marL="1625600" indent="0">
              <a:buNone/>
              <a:defRPr sz="3200" b="1"/>
            </a:lvl3pPr>
            <a:lvl4pPr marL="2438400" indent="0">
              <a:buNone/>
              <a:defRPr sz="2845" b="1"/>
            </a:lvl4pPr>
            <a:lvl5pPr marL="3251200" indent="0">
              <a:buNone/>
              <a:defRPr sz="2845" b="1"/>
            </a:lvl5pPr>
            <a:lvl6pPr marL="4064000" indent="0">
              <a:buNone/>
              <a:defRPr sz="2845" b="1"/>
            </a:lvl6pPr>
            <a:lvl7pPr marL="4876800" indent="0">
              <a:buNone/>
              <a:defRPr sz="2845" b="1"/>
            </a:lvl7pPr>
            <a:lvl8pPr marL="5689600" indent="0">
              <a:buNone/>
              <a:defRPr sz="2845" b="1"/>
            </a:lvl8pPr>
            <a:lvl9pPr marL="6502400" indent="0">
              <a:buNone/>
              <a:defRPr sz="2845" b="1"/>
            </a:lvl9pPr>
          </a:lstStyle>
          <a:p>
            <a:pPr lvl="0"/>
            <a:r>
              <a:rPr lang="en-US" dirty="0"/>
              <a:t>Click to edit Master text styles</a:t>
            </a:r>
            <a:endParaRPr lang="en-US" dirty="0"/>
          </a:p>
        </p:txBody>
      </p:sp>
      <p:sp>
        <p:nvSpPr>
          <p:cNvPr id="4" name="Content Placeholder 3"/>
          <p:cNvSpPr>
            <a:spLocks noGrp="1"/>
          </p:cNvSpPr>
          <p:nvPr>
            <p:ph sz="half" idx="2"/>
          </p:nvPr>
        </p:nvSpPr>
        <p:spPr>
          <a:xfrm>
            <a:off x="629842" y="1878806"/>
            <a:ext cx="3868340" cy="2763441"/>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4265" b="1"/>
            </a:lvl1pPr>
            <a:lvl2pPr marL="812800" indent="0">
              <a:buNone/>
              <a:defRPr sz="3555" b="1"/>
            </a:lvl2pPr>
            <a:lvl3pPr marL="1625600" indent="0">
              <a:buNone/>
              <a:defRPr sz="3200" b="1"/>
            </a:lvl3pPr>
            <a:lvl4pPr marL="2438400" indent="0">
              <a:buNone/>
              <a:defRPr sz="2845" b="1"/>
            </a:lvl4pPr>
            <a:lvl5pPr marL="3251200" indent="0">
              <a:buNone/>
              <a:defRPr sz="2845" b="1"/>
            </a:lvl5pPr>
            <a:lvl6pPr marL="4064000" indent="0">
              <a:buNone/>
              <a:defRPr sz="2845" b="1"/>
            </a:lvl6pPr>
            <a:lvl7pPr marL="4876800" indent="0">
              <a:buNone/>
              <a:defRPr sz="2845" b="1"/>
            </a:lvl7pPr>
            <a:lvl8pPr marL="5689600" indent="0">
              <a:buNone/>
              <a:defRPr sz="2845" b="1"/>
            </a:lvl8pPr>
            <a:lvl9pPr marL="6502400" indent="0">
              <a:buNone/>
              <a:defRPr sz="2845" b="1"/>
            </a:lvl9pPr>
          </a:lstStyle>
          <a:p>
            <a:pPr lvl="0"/>
            <a:r>
              <a:rPr lang="en-US" dirty="0"/>
              <a:t>Click to edit Master text styles</a:t>
            </a:r>
            <a:endParaRPr lang="en-US" dirty="0"/>
          </a:p>
        </p:txBody>
      </p:sp>
      <p:sp>
        <p:nvSpPr>
          <p:cNvPr id="6" name="Content Placeholder 5"/>
          <p:cNvSpPr>
            <a:spLocks noGrp="1"/>
          </p:cNvSpPr>
          <p:nvPr>
            <p:ph sz="quarter" idx="4"/>
          </p:nvPr>
        </p:nvSpPr>
        <p:spPr>
          <a:xfrm>
            <a:off x="4629150" y="1878806"/>
            <a:ext cx="3887391" cy="2763441"/>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5690"/>
            </a:lvl1pPr>
          </a:lstStyle>
          <a:p>
            <a:r>
              <a:rPr lang="en-US" dirty="0"/>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5690"/>
            </a:lvl1pPr>
            <a:lvl2pPr>
              <a:defRPr sz="4980"/>
            </a:lvl2pPr>
            <a:lvl3pPr>
              <a:defRPr sz="4265"/>
            </a:lvl3pPr>
            <a:lvl4pPr>
              <a:defRPr sz="3555"/>
            </a:lvl4pPr>
            <a:lvl5pPr>
              <a:defRPr sz="3555"/>
            </a:lvl5pPr>
            <a:lvl6pPr>
              <a:defRPr sz="3555"/>
            </a:lvl6pPr>
            <a:lvl7pPr>
              <a:defRPr sz="3555"/>
            </a:lvl7pPr>
            <a:lvl8pPr>
              <a:defRPr sz="3555"/>
            </a:lvl8pPr>
            <a:lvl9pPr>
              <a:defRPr sz="3555"/>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2845"/>
            </a:lvl1pPr>
            <a:lvl2pPr marL="812800" indent="0">
              <a:buNone/>
              <a:defRPr sz="2490"/>
            </a:lvl2pPr>
            <a:lvl3pPr marL="1625600" indent="0">
              <a:buNone/>
              <a:defRPr sz="2135"/>
            </a:lvl3pPr>
            <a:lvl4pPr marL="2438400" indent="0">
              <a:buNone/>
              <a:defRPr sz="1780"/>
            </a:lvl4pPr>
            <a:lvl5pPr marL="3251200" indent="0">
              <a:buNone/>
              <a:defRPr sz="1780"/>
            </a:lvl5pPr>
            <a:lvl6pPr marL="4064000" indent="0">
              <a:buNone/>
              <a:defRPr sz="1780"/>
            </a:lvl6pPr>
            <a:lvl7pPr marL="4876800" indent="0">
              <a:buNone/>
              <a:defRPr sz="1780"/>
            </a:lvl7pPr>
            <a:lvl8pPr marL="5689600" indent="0">
              <a:buNone/>
              <a:defRPr sz="1780"/>
            </a:lvl8pPr>
            <a:lvl9pPr marL="6502400" indent="0">
              <a:buNone/>
              <a:defRPr sz="1780"/>
            </a:lvl9pPr>
          </a:lstStyle>
          <a:p>
            <a:pPr lvl="0"/>
            <a:r>
              <a:rPr lang="en-US" dirty="0"/>
              <a:t>Click to edit Master text styles</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5690"/>
            </a:lvl1pPr>
          </a:lstStyle>
          <a:p>
            <a:r>
              <a:rPr lang="en-US" dirty="0"/>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5690"/>
            </a:lvl1pPr>
            <a:lvl2pPr marL="812800" indent="0">
              <a:buNone/>
              <a:defRPr sz="4980"/>
            </a:lvl2pPr>
            <a:lvl3pPr marL="1625600" indent="0">
              <a:buNone/>
              <a:defRPr sz="4265"/>
            </a:lvl3pPr>
            <a:lvl4pPr marL="2438400" indent="0">
              <a:buNone/>
              <a:defRPr sz="3555"/>
            </a:lvl4pPr>
            <a:lvl5pPr marL="3251200" indent="0">
              <a:buNone/>
              <a:defRPr sz="3555"/>
            </a:lvl5pPr>
            <a:lvl6pPr marL="4064000" indent="0">
              <a:buNone/>
              <a:defRPr sz="3555"/>
            </a:lvl6pPr>
            <a:lvl7pPr marL="4876800" indent="0">
              <a:buNone/>
              <a:defRPr sz="3555"/>
            </a:lvl7pPr>
            <a:lvl8pPr marL="5689600" indent="0">
              <a:buNone/>
              <a:defRPr sz="3555"/>
            </a:lvl8pPr>
            <a:lvl9pPr marL="6502400" indent="0">
              <a:buNone/>
              <a:defRPr sz="3555"/>
            </a:lvl9pPr>
          </a:lstStyle>
          <a:p>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2845"/>
            </a:lvl1pPr>
            <a:lvl2pPr marL="812800" indent="0">
              <a:buNone/>
              <a:defRPr sz="2490"/>
            </a:lvl2pPr>
            <a:lvl3pPr marL="1625600" indent="0">
              <a:buNone/>
              <a:defRPr sz="2135"/>
            </a:lvl3pPr>
            <a:lvl4pPr marL="2438400" indent="0">
              <a:buNone/>
              <a:defRPr sz="1780"/>
            </a:lvl4pPr>
            <a:lvl5pPr marL="3251200" indent="0">
              <a:buNone/>
              <a:defRPr sz="1780"/>
            </a:lvl5pPr>
            <a:lvl6pPr marL="4064000" indent="0">
              <a:buNone/>
              <a:defRPr sz="1780"/>
            </a:lvl6pPr>
            <a:lvl7pPr marL="4876800" indent="0">
              <a:buNone/>
              <a:defRPr sz="1780"/>
            </a:lvl7pPr>
            <a:lvl8pPr marL="5689600" indent="0">
              <a:buNone/>
              <a:defRPr sz="1780"/>
            </a:lvl8pPr>
            <a:lvl9pPr marL="6502400" indent="0">
              <a:buNone/>
              <a:defRPr sz="1780"/>
            </a:lvl9pPr>
          </a:lstStyle>
          <a:p>
            <a:pPr lvl="0"/>
            <a:r>
              <a:rPr lang="en-US" dirty="0"/>
              <a:t>Click to edit Master text styles</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2" Type="http://schemas.openxmlformats.org/officeDocument/2006/relationships/theme" Target="../theme/theme2.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dirty="0"/>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2135">
                <a:solidFill>
                  <a:schemeClr val="tx1">
                    <a:tint val="75000"/>
                  </a:schemeClr>
                </a:solidFill>
              </a:defRPr>
            </a:lvl1pPr>
          </a:lstStyle>
          <a:p>
            <a:fld id="{C764DE79-268F-4C1A-8933-263129D2AF90}" type="datetimeFigureOut">
              <a:rPr lang="en-US" dirty="0"/>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213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2135">
                <a:solidFill>
                  <a:schemeClr val="tx1">
                    <a:tint val="75000"/>
                  </a:schemeClr>
                </a:solidFill>
              </a:defRPr>
            </a:lvl1pPr>
          </a:lstStyle>
          <a:p>
            <a:fld id="{48F63A3B-78C7-47BE-AE5E-E10140E04643}" type="slidenum">
              <a:rPr lang="en-US" dirty="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1.GIF"/></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image" Target="../media/image15.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17.png"/><Relationship Id="rId2" Type="http://schemas.microsoft.com/office/2007/relationships/media" Target="../media/media1.mp4"/><Relationship Id="rId1" Type="http://schemas.openxmlformats.org/officeDocument/2006/relationships/video" Target="../media/media1.mp4"/></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13.xml"/><Relationship Id="rId5" Type="http://schemas.openxmlformats.org/officeDocument/2006/relationships/hyperlink" Target="https://docs.google.com/document/d/1usONxfmt2cnHcfaLlKo-dyEHDXLH8PwSvpaI5XgsH1o/edit" TargetMode="External"/><Relationship Id="rId4" Type="http://schemas.openxmlformats.org/officeDocument/2006/relationships/hyperlink" Target="https://app.animaker.com/video/6DGAPNJJ0M2CMD9V" TargetMode="External"/><Relationship Id="rId3" Type="http://schemas.openxmlformats.org/officeDocument/2006/relationships/hyperlink" Target="https://www.sciencedirect.com/science/article/pii/S266724132100015X" TargetMode="External"/><Relationship Id="rId2" Type="http://schemas.openxmlformats.org/officeDocument/2006/relationships/hyperlink" Target="https://ieeexplore.ieee.org/stamp/stamp.jsp?arnumber=8877744" TargetMode="External"/><Relationship Id="rId1" Type="http://schemas.openxmlformats.org/officeDocument/2006/relationships/hyperlink" Target="https://ieeexplore.ieee.org/stamp/stamp.jsp?tp=&amp;arnumber=8731853" TargetMode="Externa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jpe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jpeg"/><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Text&#10;&#10;Description automatically generated"/>
          <p:cNvPicPr>
            <a:picLocks noChangeAspect="1"/>
          </p:cNvPicPr>
          <p:nvPr/>
        </p:nvPicPr>
        <p:blipFill>
          <a:blip r:embed="rId1"/>
          <a:stretch>
            <a:fillRect/>
          </a:stretch>
        </p:blipFill>
        <p:spPr>
          <a:xfrm>
            <a:off x="-1229" y="-307"/>
            <a:ext cx="9142743" cy="514161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Screen Shot 2022-11-12 at 12.27.34 AM"/>
          <p:cNvPicPr>
            <a:picLocks noChangeAspect="1"/>
          </p:cNvPicPr>
          <p:nvPr/>
        </p:nvPicPr>
        <p:blipFill>
          <a:blip r:embed="rId1"/>
          <a:stretch>
            <a:fillRect/>
          </a:stretch>
        </p:blipFill>
        <p:spPr>
          <a:xfrm>
            <a:off x="635" y="-5715"/>
            <a:ext cx="9143365" cy="514921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obile device with apps"/>
          <p:cNvPicPr>
            <a:picLocks noChangeAspect="1"/>
          </p:cNvPicPr>
          <p:nvPr/>
        </p:nvPicPr>
        <p:blipFill rotWithShape="1">
          <a:blip r:embed="rId1"/>
          <a:srcRect r="4" b="4"/>
          <a:stretch>
            <a:fillRect/>
          </a:stretch>
        </p:blipFill>
        <p:spPr>
          <a:xfrm>
            <a:off x="-2285" y="10"/>
            <a:ext cx="9143999" cy="5143490"/>
          </a:xfrm>
          <a:prstGeom prst="rect">
            <a:avLst/>
          </a:prstGeom>
        </p:spPr>
      </p:pic>
      <p:sp>
        <p:nvSpPr>
          <p:cNvPr id="11" name="Rectangle 10"/>
          <p:cNvSpPr>
            <a:spLocks noGrp="1" noRot="1" noChangeAspect="1" noMove="1" noResize="1" noEditPoints="1" noAdjustHandles="1" noChangeArrowheads="1" noChangeShapeType="1" noTextEdit="1"/>
          </p:cNvSpPr>
          <p:nvPr/>
        </p:nvSpPr>
        <p:spPr>
          <a:xfrm>
            <a:off x="0" y="1655701"/>
            <a:ext cx="9143999" cy="2371610"/>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2960" y="244162"/>
            <a:ext cx="7543800" cy="2681084"/>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3900">
                <a:solidFill>
                  <a:srgbClr val="FFFFFF"/>
                </a:solidFill>
              </a:rPr>
              <a:t>Some Features of the web app</a:t>
            </a:r>
            <a:endParaRPr lang="en-US" sz="39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510167" cy="5143500"/>
          </a:xfrm>
          <a:prstGeom prst="rect">
            <a:avLst/>
          </a:prstGeom>
          <a:solidFill>
            <a:srgbClr val="B78B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544694" y="1079736"/>
            <a:ext cx="2105025" cy="2093118"/>
          </a:xfrm>
          <a:prstGeom prst="ellipse">
            <a:avLst/>
          </a:prstGeom>
          <a:solidFill>
            <a:srgbClr val="262626"/>
          </a:solidFill>
          <a:ln w="174625" cmpd="thinThick">
            <a:solidFill>
              <a:srgbClr val="262626"/>
            </a:solidFill>
          </a:ln>
        </p:spPr>
        <p:txBody>
          <a:bodyPr>
            <a:normAutofit/>
          </a:bodyPr>
          <a:lstStyle/>
          <a:p>
            <a:pPr algn="ctr"/>
            <a:r>
              <a:rPr lang="en-US" sz="2000" dirty="0">
                <a:solidFill>
                  <a:srgbClr val="FFFFFF"/>
                </a:solidFill>
                <a:ea typeface="Calibri Light"/>
                <a:cs typeface="Calibri Light"/>
              </a:rPr>
              <a:t>Voice-assistant to order and all other stuffs</a:t>
            </a:r>
            <a:endParaRPr lang="en-US" sz="2000" dirty="0">
              <a:solidFill>
                <a:srgbClr val="FFFFFF"/>
              </a:solidFill>
            </a:endParaRPr>
          </a:p>
        </p:txBody>
      </p:sp>
      <p:pic>
        <p:nvPicPr>
          <p:cNvPr id="5" name="Google Shape;178;p21"/>
          <p:cNvPicPr preferRelativeResize="0"/>
          <p:nvPr/>
        </p:nvPicPr>
        <p:blipFill>
          <a:blip r:embed="rId1"/>
          <a:stretch>
            <a:fillRect/>
          </a:stretch>
        </p:blipFill>
        <p:spPr>
          <a:xfrm>
            <a:off x="3028950" y="984974"/>
            <a:ext cx="3997171" cy="2318359"/>
          </a:xfrm>
          <a:prstGeom prst="rect">
            <a:avLst/>
          </a:prstGeom>
          <a:noFill/>
        </p:spPr>
      </p:pic>
      <p:sp>
        <p:nvSpPr>
          <p:cNvPr id="3" name="Content Placeholder 2"/>
          <p:cNvSpPr>
            <a:spLocks noGrp="1"/>
          </p:cNvSpPr>
          <p:nvPr>
            <p:ph idx="1"/>
          </p:nvPr>
        </p:nvSpPr>
        <p:spPr>
          <a:xfrm>
            <a:off x="3028950" y="3663654"/>
            <a:ext cx="5391149" cy="969068"/>
          </a:xfrm>
        </p:spPr>
        <p:txBody>
          <a:bodyPr vert="horz" lIns="91440" tIns="45720" rIns="91440" bIns="45720" rtlCol="0">
            <a:normAutofit/>
          </a:bodyPr>
          <a:lstStyle/>
          <a:p>
            <a:r>
              <a:rPr lang="en-GB" sz="1400">
                <a:latin typeface="Arial" panose="020B0604020202020204"/>
                <a:cs typeface="Arial" panose="020B0604020202020204"/>
              </a:rPr>
              <a:t>An inbuilt voice assistant to help you perform actions in the application even if you’re busy or stuck somewhere.</a:t>
            </a:r>
            <a:endParaRPr lang="en-US" sz="1400">
              <a:ea typeface="+mn-lt"/>
              <a:cs typeface="+mn-lt"/>
            </a:endParaRPr>
          </a:p>
          <a:p>
            <a:endParaRPr lang="en-US" sz="1400">
              <a:ea typeface="Calibri" panose="020F0502020204030204"/>
              <a:cs typeface="Calibri" panose="020F05020202040302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9"/>
          <p:cNvSpPr>
            <a:spLocks noGrp="1" noRot="1" noChangeAspect="1" noMove="1" noResize="1" noEditPoints="1" noAdjustHandles="1" noChangeArrowheads="1" noChangeShapeType="1" noTextEdit="1"/>
          </p:cNvSpPr>
          <p:nvPr/>
        </p:nvSpPr>
        <p:spPr>
          <a:xfrm>
            <a:off x="0" y="0"/>
            <a:ext cx="914377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a:spLocks noGrp="1" noRot="1" noChangeAspect="1" noMove="1" noResize="1" noEditPoints="1" noAdjustHandles="1" noChangeArrowheads="1" noChangeShapeType="1" noTextEdit="1"/>
          </p:cNvSpPr>
          <p:nvPr/>
        </p:nvSpPr>
        <p:spPr>
          <a:xfrm>
            <a:off x="0" y="668655"/>
            <a:ext cx="541782" cy="3803332"/>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a:spLocks noGrp="1" noRot="1" noChangeAspect="1" noMove="1" noResize="1" noEditPoints="1" noAdjustHandles="1" noChangeArrowheads="1" noChangeShapeType="1" noTextEdit="1"/>
          </p:cNvSpPr>
          <p:nvPr/>
        </p:nvSpPr>
        <p:spPr>
          <a:xfrm>
            <a:off x="541782" y="668655"/>
            <a:ext cx="4575144" cy="3803332"/>
          </a:xfrm>
          <a:prstGeom prst="rect">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9064" y="790590"/>
            <a:ext cx="3800652" cy="895392"/>
          </a:xfrm>
        </p:spPr>
        <p:txBody>
          <a:bodyPr>
            <a:normAutofit/>
          </a:bodyPr>
          <a:lstStyle/>
          <a:p>
            <a:r>
              <a:rPr lang="en-US" sz="3000">
                <a:ea typeface="+mj-lt"/>
                <a:cs typeface="+mj-lt"/>
              </a:rPr>
              <a:t>GPS Tracking</a:t>
            </a:r>
            <a:endParaRPr lang="en-US" sz="3000"/>
          </a:p>
        </p:txBody>
      </p:sp>
      <p:sp>
        <p:nvSpPr>
          <p:cNvPr id="3" name="Content Placeholder 2"/>
          <p:cNvSpPr>
            <a:spLocks noGrp="1"/>
          </p:cNvSpPr>
          <p:nvPr>
            <p:ph idx="1"/>
          </p:nvPr>
        </p:nvSpPr>
        <p:spPr>
          <a:xfrm>
            <a:off x="1059275" y="1747102"/>
            <a:ext cx="3550439" cy="2543418"/>
          </a:xfrm>
        </p:spPr>
        <p:txBody>
          <a:bodyPr vert="horz" lIns="91440" tIns="45720" rIns="91440" bIns="45720" rtlCol="0" anchor="t">
            <a:normAutofit/>
          </a:bodyPr>
          <a:lstStyle/>
          <a:p>
            <a:pPr>
              <a:spcBef>
                <a:spcPts val="0"/>
              </a:spcBef>
            </a:pPr>
            <a:endParaRPr lang="en-GB" sz="1500">
              <a:latin typeface="Arial" panose="020B0604020202020204"/>
              <a:ea typeface="+mn-lt"/>
              <a:cs typeface="Arial" panose="020B0604020202020204"/>
            </a:endParaRPr>
          </a:p>
          <a:p>
            <a:pPr marL="0" indent="0">
              <a:spcBef>
                <a:spcPts val="0"/>
              </a:spcBef>
              <a:buNone/>
            </a:pPr>
            <a:r>
              <a:rPr lang="en-GB" sz="1500" dirty="0">
                <a:latin typeface="Arial" panose="020B0604020202020204"/>
                <a:cs typeface="Arial" panose="020B0604020202020204"/>
              </a:rPr>
              <a:t>The enabled GPS will help you locate the nearest KIOSK store and also help in recommending products based on the region. </a:t>
            </a:r>
            <a:endParaRPr lang="en-US" sz="1500" dirty="0">
              <a:latin typeface="Calibri" panose="020F0502020204030204"/>
              <a:ea typeface="Calibri" panose="020F0502020204030204"/>
              <a:cs typeface="Calibri" panose="020F0502020204030204"/>
            </a:endParaRPr>
          </a:p>
          <a:p>
            <a:pPr marL="0" indent="0">
              <a:spcBef>
                <a:spcPts val="0"/>
              </a:spcBef>
              <a:buNone/>
            </a:pPr>
            <a:r>
              <a:rPr lang="en-GB" sz="1500" dirty="0">
                <a:latin typeface="Arial" panose="020B0604020202020204"/>
                <a:cs typeface="Arial" panose="020B0604020202020204"/>
              </a:rPr>
              <a:t>For </a:t>
            </a:r>
            <a:r>
              <a:rPr lang="en-GB" sz="1500" dirty="0" err="1">
                <a:latin typeface="Arial" panose="020B0604020202020204"/>
                <a:cs typeface="Arial" panose="020B0604020202020204"/>
              </a:rPr>
              <a:t>eg.</a:t>
            </a:r>
            <a:r>
              <a:rPr lang="en-GB" sz="1500" dirty="0">
                <a:latin typeface="Arial" panose="020B0604020202020204"/>
                <a:cs typeface="Arial" panose="020B0604020202020204"/>
              </a:rPr>
              <a:t>: If you live in the colder regions then the system will recommend you the suitable cold creams.</a:t>
            </a:r>
            <a:endParaRPr lang="en-US" sz="1500">
              <a:ea typeface="+mn-lt"/>
              <a:cs typeface="+mn-lt"/>
            </a:endParaRPr>
          </a:p>
          <a:p>
            <a:pPr>
              <a:spcBef>
                <a:spcPts val="0"/>
              </a:spcBef>
            </a:pPr>
            <a:endParaRPr lang="en-US" sz="1500">
              <a:ea typeface="+mn-lt"/>
              <a:cs typeface="+mn-lt"/>
            </a:endParaRPr>
          </a:p>
          <a:p>
            <a:endParaRPr lang="en-US" sz="1500">
              <a:ea typeface="+mn-lt"/>
              <a:cs typeface="+mn-lt"/>
            </a:endParaRPr>
          </a:p>
        </p:txBody>
      </p:sp>
      <p:pic>
        <p:nvPicPr>
          <p:cNvPr id="5" name="Google Shape;185;p22" descr="Graphical user interface, application&#10;&#10;Description automatically generated"/>
          <p:cNvPicPr preferRelativeResize="0"/>
          <p:nvPr/>
        </p:nvPicPr>
        <p:blipFill>
          <a:blip r:embed="rId1"/>
          <a:stretch>
            <a:fillRect/>
          </a:stretch>
        </p:blipFill>
        <p:spPr>
          <a:xfrm>
            <a:off x="6190065" y="670083"/>
            <a:ext cx="1949208" cy="3803333"/>
          </a:xfrm>
          <a:prstGeom prst="rect">
            <a:avLst/>
          </a:prstGeom>
          <a:noFill/>
          <a:effectLst>
            <a:outerShdw blurRad="406400" dist="317500" dir="5400000" sx="89000" sy="89000" rotWithShape="0">
              <a:prstClr val="black">
                <a:alpha val="15000"/>
              </a:prst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p:cNvSpPr>
            <a:spLocks noGrp="1" noRot="1" noChangeAspect="1" noMove="1" noResize="1" noEditPoints="1" noAdjustHandles="1" noChangeArrowheads="1" noChangeShapeType="1" noTextEdit="1"/>
          </p:cNvSpPr>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erson watching empty phone"/>
          <p:cNvPicPr>
            <a:picLocks noChangeAspect="1"/>
          </p:cNvPicPr>
          <p:nvPr/>
        </p:nvPicPr>
        <p:blipFill rotWithShape="1">
          <a:blip r:embed="rId1">
            <a:alphaModFix amt="40000"/>
          </a:blip>
          <a:srcRect t="15666" r="4" b="4"/>
          <a:stretch>
            <a:fillRect/>
          </a:stretch>
        </p:blipFill>
        <p:spPr>
          <a:xfrm>
            <a:off x="20" y="10"/>
            <a:ext cx="9143979" cy="5143490"/>
          </a:xfrm>
          <a:prstGeom prst="rect">
            <a:avLst/>
          </a:prstGeom>
        </p:spPr>
      </p:pic>
      <p:sp>
        <p:nvSpPr>
          <p:cNvPr id="2" name="Title 1"/>
          <p:cNvSpPr>
            <a:spLocks noGrp="1"/>
          </p:cNvSpPr>
          <p:nvPr>
            <p:ph type="title"/>
          </p:nvPr>
        </p:nvSpPr>
        <p:spPr>
          <a:xfrm>
            <a:off x="630936" y="956405"/>
            <a:ext cx="7879842" cy="1233488"/>
          </a:xfrm>
        </p:spPr>
        <p:txBody>
          <a:bodyPr vert="horz" lIns="91440" tIns="45720" rIns="91440" bIns="45720" rtlCol="0" anchor="b">
            <a:normAutofit/>
          </a:bodyPr>
          <a:lstStyle/>
          <a:p>
            <a:r>
              <a:rPr lang="en-US" sz="3800"/>
              <a:t>Novelty</a:t>
            </a:r>
            <a:endParaRPr lang="en-US" sz="3800"/>
          </a:p>
        </p:txBody>
      </p:sp>
      <p:sp>
        <p:nvSpPr>
          <p:cNvPr id="12" name="Rectangle 11"/>
          <p:cNvSpPr>
            <a:spLocks noGrp="1" noRot="1" noChangeAspect="1" noMove="1" noResize="1" noEditPoints="1" noAdjustHandles="1" noChangeArrowheads="1" noChangeShapeType="1" noTextEdit="1"/>
          </p:cNvSpPr>
          <p:nvPr/>
        </p:nvSpPr>
        <p:spPr>
          <a:xfrm rot="5400000">
            <a:off x="840105"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p:cNvSpPr>
            <a:spLocks noGrp="1" noRot="1" noChangeAspect="1" noMove="1" noResize="1" noEditPoints="1" noAdjustHandles="1" noChangeArrowheads="1" noChangeShapeType="1" noTextEdit="1"/>
          </p:cNvSpPr>
          <p:nvPr/>
        </p:nvSpPr>
        <p:spPr>
          <a:xfrm>
            <a:off x="630936" y="2430901"/>
            <a:ext cx="7879842"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p:cNvSpPr txBox="1"/>
          <p:nvPr/>
        </p:nvSpPr>
        <p:spPr>
          <a:xfrm>
            <a:off x="630936" y="2626614"/>
            <a:ext cx="8094154" cy="2002536"/>
          </a:xfrm>
          <a:prstGeom prst="rect">
            <a:avLst/>
          </a:prstGeom>
        </p:spPr>
        <p:txBody>
          <a:bodyPr rot="0" spcFirstLastPara="0" vertOverflow="overflow" horzOverflow="overflow" vert="horz" wrap="square" lIns="91440" tIns="45720" rIns="91440" bIns="45720" numCol="1" spcCol="0" rtlCol="0" fromWordArt="0" anchor="t" anchorCtr="0" forceAA="0" compatLnSpc="1">
            <a:noAutofit/>
          </a:bodyPr>
          <a:lstStyle/>
          <a:p>
            <a:pPr marL="171450" indent="-228600">
              <a:lnSpc>
                <a:spcPct val="90000"/>
              </a:lnSpc>
              <a:spcAft>
                <a:spcPts val="600"/>
              </a:spcAft>
              <a:buFont typeface="Arial" panose="020B0604020202020204" pitchFamily="34" charset="0"/>
              <a:buChar char="•"/>
            </a:pPr>
            <a:r>
              <a:rPr lang="en-US" kern="1200" dirty="0">
                <a:solidFill>
                  <a:schemeClr val="tx1"/>
                </a:solidFill>
                <a:latin typeface="+mn-lt"/>
                <a:ea typeface="+mn-ea"/>
                <a:cs typeface="+mn-cs"/>
              </a:rPr>
              <a:t>AR with AI feature to try all directly on your face virtually.</a:t>
            </a:r>
            <a:endParaRPr lang="en-US" kern="1200" dirty="0">
              <a:solidFill>
                <a:schemeClr val="tx1"/>
              </a:solidFill>
              <a:latin typeface="+mn-lt"/>
              <a:ea typeface="Calibri" panose="020F0502020204030204"/>
              <a:cs typeface="Calibri" panose="020F0502020204030204"/>
            </a:endParaRPr>
          </a:p>
          <a:p>
            <a:pPr marL="171450" indent="-228600">
              <a:lnSpc>
                <a:spcPct val="90000"/>
              </a:lnSpc>
              <a:spcAft>
                <a:spcPts val="600"/>
              </a:spcAft>
              <a:buFont typeface="Arial" panose="020B0604020202020204" pitchFamily="34" charset="0"/>
              <a:buChar char="•"/>
            </a:pPr>
            <a:r>
              <a:rPr lang="en-US" kern="1200" dirty="0">
                <a:solidFill>
                  <a:schemeClr val="tx1"/>
                </a:solidFill>
                <a:latin typeface="+mn-lt"/>
                <a:ea typeface="+mn-ea"/>
                <a:cs typeface="+mn-cs"/>
              </a:rPr>
              <a:t> Voice feature to directly order when you are busy or stuck at some place.</a:t>
            </a:r>
            <a:endParaRPr lang="en-US" kern="1200">
              <a:solidFill>
                <a:schemeClr val="tx1"/>
              </a:solidFill>
              <a:latin typeface="+mn-lt"/>
              <a:ea typeface="Calibri" panose="020F0502020204030204"/>
              <a:cs typeface="Calibri" panose="020F0502020204030204"/>
            </a:endParaRPr>
          </a:p>
          <a:p>
            <a:pPr marL="171450" indent="-228600">
              <a:lnSpc>
                <a:spcPct val="90000"/>
              </a:lnSpc>
              <a:spcAft>
                <a:spcPts val="600"/>
              </a:spcAft>
              <a:buFont typeface="Arial" panose="020B0604020202020204" pitchFamily="34" charset="0"/>
              <a:buChar char="•"/>
            </a:pPr>
            <a:r>
              <a:rPr lang="en-US" kern="1200" dirty="0">
                <a:solidFill>
                  <a:schemeClr val="tx1"/>
                </a:solidFill>
                <a:latin typeface="+mn-lt"/>
                <a:ea typeface="+mn-ea"/>
                <a:cs typeface="+mn-cs"/>
              </a:rPr>
              <a:t>Redefining Loyalty program</a:t>
            </a:r>
            <a:endParaRPr lang="en-US" kern="1200" dirty="0">
              <a:solidFill>
                <a:schemeClr val="tx1"/>
              </a:solidFill>
              <a:latin typeface="+mn-lt"/>
              <a:ea typeface="Calibri" panose="020F0502020204030204"/>
              <a:cs typeface="Calibri" panose="020F0502020204030204"/>
            </a:endParaRPr>
          </a:p>
          <a:p>
            <a:pPr marL="171450" indent="-228600">
              <a:lnSpc>
                <a:spcPct val="90000"/>
              </a:lnSpc>
              <a:spcAft>
                <a:spcPts val="600"/>
              </a:spcAft>
              <a:buFont typeface="Arial" panose="020B0604020202020204" pitchFamily="34" charset="0"/>
              <a:buChar char="•"/>
            </a:pPr>
            <a:r>
              <a:rPr lang="en-US" kern="1200" dirty="0">
                <a:solidFill>
                  <a:schemeClr val="tx1"/>
                </a:solidFill>
                <a:latin typeface="+mn-lt"/>
                <a:ea typeface="+mn-ea"/>
                <a:cs typeface="+mn-cs"/>
              </a:rPr>
              <a:t>KIOSK for try and buy</a:t>
            </a:r>
            <a:endParaRPr lang="en-US" kern="1200" dirty="0">
              <a:solidFill>
                <a:schemeClr val="tx1"/>
              </a:solidFill>
              <a:latin typeface="+mn-lt"/>
              <a:ea typeface="Calibri" panose="020F0502020204030204"/>
              <a:cs typeface="Calibri" panose="020F0502020204030204"/>
            </a:endParaRPr>
          </a:p>
          <a:p>
            <a:pPr marL="171450" indent="-228600">
              <a:lnSpc>
                <a:spcPct val="90000"/>
              </a:lnSpc>
              <a:spcAft>
                <a:spcPts val="600"/>
              </a:spcAft>
              <a:buFont typeface="Arial" panose="020B0604020202020204" pitchFamily="34" charset="0"/>
              <a:buChar char="•"/>
            </a:pPr>
            <a:r>
              <a:rPr lang="en-US" kern="1200" dirty="0">
                <a:solidFill>
                  <a:schemeClr val="tx1"/>
                </a:solidFill>
                <a:latin typeface="+mn-lt"/>
                <a:ea typeface="+mn-ea"/>
                <a:cs typeface="+mn-cs"/>
              </a:rPr>
              <a:t>Personalized recommendation</a:t>
            </a:r>
            <a:endParaRPr lang="en-US" kern="1200" dirty="0">
              <a:solidFill>
                <a:schemeClr val="tx1"/>
              </a:solidFill>
              <a:latin typeface="+mn-lt"/>
              <a:ea typeface="Calibri" panose="020F0502020204030204"/>
              <a:cs typeface="Calibri" panose="020F0502020204030204"/>
            </a:endParaRPr>
          </a:p>
          <a:p>
            <a:pPr marL="171450" indent="-228600">
              <a:lnSpc>
                <a:spcPct val="90000"/>
              </a:lnSpc>
              <a:spcAft>
                <a:spcPts val="600"/>
              </a:spcAft>
              <a:buFont typeface="Arial" panose="020B0604020202020204" pitchFamily="34" charset="0"/>
              <a:buChar char="•"/>
            </a:pPr>
            <a:r>
              <a:rPr lang="en-US" kern="1200" dirty="0">
                <a:solidFill>
                  <a:schemeClr val="tx1"/>
                </a:solidFill>
                <a:latin typeface="+mn-lt"/>
                <a:ea typeface="+mn-ea"/>
                <a:cs typeface="+mn-cs"/>
              </a:rPr>
              <a:t>Educating about prod and the benefits how different from another rival brand and then recommending.</a:t>
            </a:r>
            <a:endParaRPr lang="en-US" kern="1200" dirty="0">
              <a:solidFill>
                <a:schemeClr val="tx1"/>
              </a:solidFill>
              <a:latin typeface="+mn-lt"/>
              <a:ea typeface="Calibri" panose="020F0502020204030204"/>
              <a:cs typeface="Calibri" panose="020F0502020204030204"/>
            </a:endParaRPr>
          </a:p>
          <a:p>
            <a:pPr marL="171450" indent="-228600">
              <a:lnSpc>
                <a:spcPct val="90000"/>
              </a:lnSpc>
              <a:spcAft>
                <a:spcPts val="600"/>
              </a:spcAft>
              <a:buFont typeface="Arial" panose="020B0604020202020204" pitchFamily="34" charset="0"/>
              <a:buChar char="•"/>
            </a:pPr>
            <a:r>
              <a:rPr lang="en-US" kern="1200" dirty="0">
                <a:solidFill>
                  <a:schemeClr val="tx1"/>
                </a:solidFill>
                <a:latin typeface="+mn-lt"/>
                <a:ea typeface="+mn-ea"/>
                <a:cs typeface="+mn-cs"/>
              </a:rPr>
              <a:t>WEB APP with a clean look and no hassle in buying experience. A clean UI.</a:t>
            </a:r>
            <a:endParaRPr lang="en-US" kern="1200" dirty="0">
              <a:solidFill>
                <a:schemeClr val="tx1"/>
              </a:solidFill>
              <a:latin typeface="+mn-lt"/>
              <a:ea typeface="Calibri" panose="020F0502020204030204"/>
              <a:cs typeface="Calibri" panose="020F0502020204030204"/>
            </a:endParaRPr>
          </a:p>
          <a:p>
            <a:pPr marL="171450" indent="-228600">
              <a:lnSpc>
                <a:spcPct val="90000"/>
              </a:lnSpc>
              <a:spcAft>
                <a:spcPts val="600"/>
              </a:spcAft>
              <a:buFont typeface="Arial" panose="020B0604020202020204" pitchFamily="34" charset="0"/>
              <a:buChar char="•"/>
            </a:pPr>
            <a:r>
              <a:rPr lang="en-US" kern="1200" dirty="0">
                <a:solidFill>
                  <a:schemeClr val="tx1"/>
                </a:solidFill>
                <a:latin typeface="+mn-lt"/>
                <a:ea typeface="+mn-ea"/>
                <a:cs typeface="+mn-cs"/>
              </a:rPr>
              <a:t>Disclosing ingredients</a:t>
            </a:r>
            <a:endParaRPr lang="en-US" kern="1200" dirty="0">
              <a:solidFill>
                <a:schemeClr val="tx1"/>
              </a:solidFill>
              <a:latin typeface="+mn-lt"/>
              <a:ea typeface="Calibri" panose="020F0502020204030204"/>
              <a:cs typeface="Calibri" panose="020F0502020204030204"/>
            </a:endParaRPr>
          </a:p>
        </p:txBody>
      </p:sp>
    </p:spTree>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2"/>
        <p:cNvGrpSpPr/>
        <p:nvPr/>
      </p:nvGrpSpPr>
      <p:grpSpPr>
        <a:xfrm>
          <a:off x="0" y="0"/>
          <a:ext cx="0" cy="0"/>
          <a:chOff x="0" y="0"/>
          <a:chExt cx="0" cy="0"/>
        </a:xfrm>
      </p:grpSpPr>
      <p:pic>
        <p:nvPicPr>
          <p:cNvPr id="206" name="Picture 205" descr="Personnes travaillant sur des idées"/>
          <p:cNvPicPr>
            <a:picLocks noChangeAspect="1"/>
          </p:cNvPicPr>
          <p:nvPr/>
        </p:nvPicPr>
        <p:blipFill rotWithShape="1">
          <a:blip r:embed="rId1"/>
          <a:srcRect t="8991" r="4" b="5042"/>
          <a:stretch>
            <a:fillRect/>
          </a:stretch>
        </p:blipFill>
        <p:spPr>
          <a:xfrm>
            <a:off x="20" y="10"/>
            <a:ext cx="9143980" cy="5143490"/>
          </a:xfrm>
          <a:prstGeom prst="rect">
            <a:avLst/>
          </a:prstGeom>
        </p:spPr>
      </p:pic>
      <p:sp>
        <p:nvSpPr>
          <p:cNvPr id="203" name="Google Shape;203;p25"/>
          <p:cNvSpPr txBox="1">
            <a:spLocks noGrp="1"/>
          </p:cNvSpPr>
          <p:nvPr>
            <p:ph type="title"/>
          </p:nvPr>
        </p:nvSpPr>
        <p:spPr>
          <a:xfrm>
            <a:off x="376959" y="2239351"/>
            <a:ext cx="2560780" cy="664798"/>
          </a:xfrm>
          <a:prstGeom prst="rect">
            <a:avLst/>
          </a:prstGeom>
          <a:solidFill>
            <a:schemeClr val="bg1">
              <a:alpha val="90000"/>
            </a:schemeClr>
          </a:solidFill>
          <a:ln w="127000" cap="sq" cmpd="thinThick">
            <a:solidFill>
              <a:schemeClr val="bg1"/>
            </a:solidFill>
          </a:ln>
        </p:spPr>
        <p:txBody>
          <a:bodyPr spcFirstLastPara="1" vert="horz" wrap="square" lIns="91440" tIns="45720" rIns="91440" bIns="45720" rtlCol="0" anchor="ctr" anchorCtr="0">
            <a:normAutofit/>
          </a:bodyPr>
          <a:lstStyle/>
          <a:p>
            <a:pPr marL="0" lvl="0" indent="0" algn="ctr">
              <a:spcBef>
                <a:spcPct val="0"/>
              </a:spcBef>
              <a:spcAft>
                <a:spcPts val="0"/>
              </a:spcAft>
            </a:pPr>
            <a:r>
              <a:rPr lang="en-US" sz="2000">
                <a:solidFill>
                  <a:schemeClr val="tx1">
                    <a:lumMod val="75000"/>
                    <a:lumOff val="25000"/>
                  </a:schemeClr>
                </a:solidFill>
              </a:rPr>
              <a:t>Implementation</a:t>
            </a:r>
            <a:endParaRPr lang="en-US" sz="2000">
              <a:solidFill>
                <a:schemeClr val="tx1">
                  <a:lumMod val="75000"/>
                  <a:lumOff val="25000"/>
                </a:schemeClr>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Screen Shot 2022-11-12 at 12.29.22 AM"/>
          <p:cNvPicPr>
            <a:picLocks noChangeAspect="1"/>
          </p:cNvPicPr>
          <p:nvPr/>
        </p:nvPicPr>
        <p:blipFill>
          <a:blip r:embed="rId1"/>
          <a:stretch>
            <a:fillRect/>
          </a:stretch>
        </p:blipFill>
        <p:spPr>
          <a:xfrm>
            <a:off x="0" y="6350"/>
            <a:ext cx="9234170" cy="513778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hatsApp Video 2022-11-10 at 9.06.57 AM">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8403" y="-4202"/>
            <a:ext cx="9242415" cy="5147702"/>
          </a:xfrm>
          <a:prstGeom prst="rect">
            <a:avLst/>
          </a:prstGeom>
        </p:spPr>
      </p:pic>
    </p:spTree>
  </p:cSld>
  <p:clrMapOvr>
    <a:masterClrMapping/>
  </p:clrMapOvr>
  <p:timing>
    <p:tnLst>
      <p:par>
        <p:cTn id="1" dur="indefinite" restart="never" nodeType="tmRoot">
          <p:childTnLst>
            <p:video>
              <p:cMediaNode>
                <p:cTn id="2" fill="hold" display="1">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p:cNvPicPr>
            <a:picLocks noChangeAspect="1"/>
          </p:cNvPicPr>
          <p:nvPr/>
        </p:nvPicPr>
        <p:blipFill>
          <a:blip r:embed="rId1"/>
          <a:stretch>
            <a:fillRect/>
          </a:stretch>
        </p:blipFill>
        <p:spPr>
          <a:xfrm>
            <a:off x="-2381" y="-728"/>
            <a:ext cx="9154715" cy="513900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2"/>
        <p:cNvGrpSpPr/>
        <p:nvPr/>
      </p:nvGrpSpPr>
      <p:grpSpPr>
        <a:xfrm>
          <a:off x="0" y="0"/>
          <a:ext cx="0" cy="0"/>
          <a:chOff x="0" y="0"/>
          <a:chExt cx="0" cy="0"/>
        </a:xfrm>
      </p:grpSpPr>
      <p:sp>
        <p:nvSpPr>
          <p:cNvPr id="133" name="Google Shape;133;p14"/>
          <p:cNvSpPr txBox="1">
            <a:spLocks noGrp="1"/>
          </p:cNvSpPr>
          <p:nvPr>
            <p:ph type="title"/>
          </p:nvPr>
        </p:nvSpPr>
        <p:spPr>
          <a:xfrm>
            <a:off x="3724275" y="471805"/>
            <a:ext cx="5770245" cy="964565"/>
          </a:xfrm>
          <a:prstGeom prst="rect">
            <a:avLst/>
          </a:prstGeom>
        </p:spPr>
        <p:txBody>
          <a:bodyPr spcFirstLastPara="1" vert="horz" lIns="91440" tIns="45720" rIns="91440" bIns="45720" rtlCol="0" anchor="b" anchorCtr="0">
            <a:normAutofit/>
          </a:bodyPr>
          <a:lstStyle/>
          <a:p>
            <a:pPr marL="0" lvl="0" indent="0">
              <a:spcBef>
                <a:spcPct val="0"/>
              </a:spcBef>
              <a:spcAft>
                <a:spcPts val="0"/>
              </a:spcAft>
            </a:pPr>
            <a:r>
              <a:rPr lang="en-US" sz="4400" dirty="0">
                <a:solidFill>
                  <a:schemeClr val="accent4">
                    <a:lumMod val="60000"/>
                    <a:lumOff val="40000"/>
                  </a:schemeClr>
                </a:solidFill>
              </a:rPr>
              <a:t>Problem Statement</a:t>
            </a:r>
            <a:endParaRPr lang="en-US" sz="4400" dirty="0">
              <a:solidFill>
                <a:schemeClr val="accent4">
                  <a:lumMod val="60000"/>
                  <a:lumOff val="40000"/>
                </a:schemeClr>
              </a:solidFill>
              <a:ea typeface="Calibri Light"/>
              <a:cs typeface="Calibri Light"/>
            </a:endParaRPr>
          </a:p>
        </p:txBody>
      </p:sp>
      <p:sp>
        <p:nvSpPr>
          <p:cNvPr id="134" name="Google Shape;134;p14"/>
          <p:cNvSpPr txBox="1">
            <a:spLocks noGrp="1"/>
          </p:cNvSpPr>
          <p:nvPr>
            <p:ph type="body" idx="1"/>
          </p:nvPr>
        </p:nvSpPr>
        <p:spPr>
          <a:xfrm>
            <a:off x="3664542" y="1834753"/>
            <a:ext cx="5142274" cy="2839064"/>
          </a:xfrm>
          <a:prstGeom prst="rect">
            <a:avLst/>
          </a:prstGeom>
        </p:spPr>
        <p:txBody>
          <a:bodyPr spcFirstLastPara="1" vert="horz" lIns="91440" tIns="45720" rIns="91440" bIns="45720" rtlCol="0" anchorCtr="0">
            <a:normAutofit/>
          </a:bodyPr>
          <a:lstStyle/>
          <a:p>
            <a:pPr marL="0" indent="0">
              <a:buNone/>
            </a:pPr>
            <a:r>
              <a:rPr lang="en-US" sz="1100" dirty="0">
                <a:solidFill>
                  <a:schemeClr val="bg1"/>
                </a:solidFill>
              </a:rPr>
              <a:t>Connected experiences for consumers: How do you ensure that consumers are loyal to brands and will not switch between brands? </a:t>
            </a:r>
            <a:endParaRPr lang="en-US" sz="1100" dirty="0">
              <a:solidFill>
                <a:schemeClr val="bg1"/>
              </a:solidFill>
              <a:ea typeface="Calibri" panose="020F0502020204030204"/>
              <a:cs typeface="Calibri" panose="020F0502020204030204"/>
            </a:endParaRPr>
          </a:p>
          <a:p>
            <a:pPr marL="0" indent="-228600">
              <a:buFont typeface="Arial" panose="020B0604020202020204" pitchFamily="34" charset="0"/>
              <a:buChar char="•"/>
            </a:pPr>
            <a:endParaRPr lang="en-US" sz="1100" dirty="0">
              <a:solidFill>
                <a:schemeClr val="bg1"/>
              </a:solidFill>
            </a:endParaRPr>
          </a:p>
          <a:p>
            <a:pPr marL="0" indent="0" algn="just">
              <a:buNone/>
            </a:pPr>
            <a:r>
              <a:rPr lang="en-US" sz="1100" dirty="0">
                <a:solidFill>
                  <a:schemeClr val="bg1"/>
                </a:solidFill>
              </a:rPr>
              <a:t>Brenda is a retail store assistant, working for a large cosmetics retailer. She has been noticing that many of her loyal customers who would buy a certain shade of lipstick or eye shadow have been switching to a rival brand which makes similar shades at a lower price. However, she realizes that her brand has much better-quality products, and would like to provide attractive offers to her customers to retain them. She would like to have solutions for: </a:t>
            </a:r>
            <a:endParaRPr lang="en-US" sz="1100">
              <a:solidFill>
                <a:schemeClr val="bg1"/>
              </a:solidFill>
              <a:ea typeface="Calibri" panose="020F0502020204030204"/>
              <a:cs typeface="Calibri" panose="020F0502020204030204"/>
            </a:endParaRPr>
          </a:p>
          <a:p>
            <a:pPr marL="171450" indent="-171450">
              <a:spcBef>
                <a:spcPts val="1200"/>
              </a:spcBef>
            </a:pPr>
            <a:r>
              <a:rPr lang="en-US" sz="1100" dirty="0">
                <a:solidFill>
                  <a:schemeClr val="bg1"/>
                </a:solidFill>
              </a:rPr>
              <a:t>Digitizing the buying cycle of the consumer through D2C (Direct-to-Consumer)</a:t>
            </a:r>
            <a:endParaRPr lang="en-US" sz="1100" dirty="0">
              <a:solidFill>
                <a:schemeClr val="bg1"/>
              </a:solidFill>
              <a:ea typeface="Calibri" panose="020F0502020204030204"/>
              <a:cs typeface="Calibri" panose="020F0502020204030204"/>
            </a:endParaRPr>
          </a:p>
          <a:p>
            <a:pPr marL="171450" indent="-171450">
              <a:spcBef>
                <a:spcPts val="1200"/>
              </a:spcBef>
            </a:pPr>
            <a:r>
              <a:rPr lang="en-US" sz="1100" dirty="0">
                <a:solidFill>
                  <a:schemeClr val="bg1"/>
                </a:solidFill>
              </a:rPr>
              <a:t>Hyper-personalizing consumer experience using insights into individual preferences </a:t>
            </a:r>
            <a:endParaRPr lang="en-US" sz="1100" dirty="0">
              <a:solidFill>
                <a:schemeClr val="bg1"/>
              </a:solidFill>
              <a:ea typeface="Calibri" panose="020F0502020204030204"/>
              <a:cs typeface="Calibri" panose="020F0502020204030204"/>
            </a:endParaRPr>
          </a:p>
          <a:p>
            <a:pPr marL="171450" lvl="0" indent="-171450">
              <a:spcBef>
                <a:spcPts val="1200"/>
              </a:spcBef>
              <a:spcAft>
                <a:spcPts val="1200"/>
              </a:spcAft>
            </a:pPr>
            <a:r>
              <a:rPr lang="en-US" sz="1100" dirty="0">
                <a:solidFill>
                  <a:schemeClr val="bg1"/>
                </a:solidFill>
              </a:rPr>
              <a:t>Digital marketing campaigns and loyalty programs</a:t>
            </a:r>
            <a:endParaRPr lang="en-US" sz="1100" dirty="0">
              <a:solidFill>
                <a:schemeClr val="bg1"/>
              </a:solidFill>
              <a:ea typeface="Calibri" panose="020F0502020204030204"/>
              <a:cs typeface="Calibri" panose="020F0502020204030204"/>
            </a:endParaRPr>
          </a:p>
        </p:txBody>
      </p:sp>
      <p:pic>
        <p:nvPicPr>
          <p:cNvPr id="136" name="Picture 135" descr="Make-up set in yellow background"/>
          <p:cNvPicPr>
            <a:picLocks noChangeAspect="1"/>
          </p:cNvPicPr>
          <p:nvPr/>
        </p:nvPicPr>
        <p:blipFill rotWithShape="1">
          <a:blip r:embed="rId1"/>
          <a:srcRect l="8011" r="46937" b="-3"/>
          <a:stretch>
            <a:fillRect/>
          </a:stretch>
        </p:blipFill>
        <p:spPr>
          <a:xfrm>
            <a:off x="20" y="10"/>
            <a:ext cx="3476673" cy="5143490"/>
          </a:xfrm>
          <a:prstGeom prst="rect">
            <a:avLst/>
          </a:prstGeom>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8"/>
        <p:cNvGrpSpPr/>
        <p:nvPr/>
      </p:nvGrpSpPr>
      <p:grpSpPr>
        <a:xfrm>
          <a:off x="0" y="0"/>
          <a:ext cx="0" cy="0"/>
          <a:chOff x="0" y="0"/>
          <a:chExt cx="0" cy="0"/>
        </a:xfrm>
      </p:grpSpPr>
      <p:sp useBgFill="1">
        <p:nvSpPr>
          <p:cNvPr id="142" name="Rectangle 144"/>
          <p:cNvSpPr>
            <a:spLocks noGrp="1" noRot="1" noChangeAspect="1" noMove="1" noResize="1" noEditPoints="1" noAdjustHandles="1" noChangeArrowheads="1" noChangeShapeType="1" noTextEdit="1"/>
          </p:cNvSpPr>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6"/>
          <p:cNvSpPr>
            <a:spLocks noGrp="1" noRot="1" noChangeAspect="1" noMove="1" noResize="1" noEditPoints="1" noAdjustHandles="1" noChangeArrowheads="1" noChangeShapeType="1" noTextEdit="1"/>
          </p:cNvSpPr>
          <p:nvPr/>
        </p:nvSpPr>
        <p:spPr>
          <a:xfrm>
            <a:off x="228" y="0"/>
            <a:ext cx="914377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44" name="Group 148"/>
          <p:cNvGrpSpPr>
            <a:grpSpLocks noGrp="1" noRot="1" noChangeAspect="1" noMove="1" noResize="1" noUngrp="1"/>
          </p:cNvGrpSpPr>
          <p:nvPr/>
        </p:nvGrpSpPr>
        <p:grpSpPr>
          <a:xfrm>
            <a:off x="-16397" y="381628"/>
            <a:ext cx="3913467" cy="4679746"/>
            <a:chOff x="-19221" y="251144"/>
            <a:chExt cx="5217958" cy="6239661"/>
          </a:xfrm>
        </p:grpSpPr>
        <p:sp>
          <p:nvSpPr>
            <p:cNvPr id="150" name="Freeform: Shape 149"/>
            <p:cNvSpPr/>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1" name="Freeform: Shape 150"/>
            <p:cNvSpPr/>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2" name="Freeform: Shape 151"/>
            <p:cNvSpPr/>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3" name="Freeform: Shape 152"/>
            <p:cNvSpPr/>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39" name="Google Shape;139;p15"/>
          <p:cNvSpPr txBox="1">
            <a:spLocks noGrp="1"/>
          </p:cNvSpPr>
          <p:nvPr>
            <p:ph type="title"/>
          </p:nvPr>
        </p:nvSpPr>
        <p:spPr>
          <a:xfrm>
            <a:off x="480060" y="932259"/>
            <a:ext cx="2891790" cy="3278981"/>
          </a:xfrm>
          <a:prstGeom prst="rect">
            <a:avLst/>
          </a:prstGeom>
        </p:spPr>
        <p:txBody>
          <a:bodyPr spcFirstLastPara="1" vert="horz" lIns="91440" tIns="45720" rIns="91440" bIns="45720" rtlCol="0" anchor="ctr" anchorCtr="0">
            <a:normAutofit/>
          </a:bodyPr>
          <a:lstStyle/>
          <a:p>
            <a:pPr marL="0" lvl="0" indent="0">
              <a:spcBef>
                <a:spcPct val="0"/>
              </a:spcBef>
              <a:spcAft>
                <a:spcPts val="0"/>
              </a:spcAft>
            </a:pPr>
            <a:r>
              <a:rPr lang="en-US" sz="2700" kern="1200">
                <a:solidFill>
                  <a:schemeClr val="tx2"/>
                </a:solidFill>
                <a:latin typeface="+mj-lt"/>
                <a:ea typeface="+mj-ea"/>
                <a:cs typeface="+mj-cs"/>
              </a:rPr>
              <a:t>Background Research and Work</a:t>
            </a:r>
            <a:endParaRPr lang="en-US" sz="2700" kern="1200">
              <a:solidFill>
                <a:schemeClr val="tx2"/>
              </a:solidFill>
              <a:latin typeface="+mj-lt"/>
              <a:ea typeface="+mj-ea"/>
              <a:cs typeface="+mj-cs"/>
            </a:endParaRPr>
          </a:p>
        </p:txBody>
      </p:sp>
      <p:sp>
        <p:nvSpPr>
          <p:cNvPr id="140" name="Google Shape;140;p15"/>
          <p:cNvSpPr txBox="1">
            <a:spLocks noGrp="1"/>
          </p:cNvSpPr>
          <p:nvPr>
            <p:ph type="body" idx="1"/>
          </p:nvPr>
        </p:nvSpPr>
        <p:spPr>
          <a:xfrm>
            <a:off x="4521994" y="758285"/>
            <a:ext cx="3915918" cy="3922776"/>
          </a:xfrm>
          <a:prstGeom prst="rect">
            <a:avLst/>
          </a:prstGeom>
        </p:spPr>
        <p:txBody>
          <a:bodyPr spcFirstLastPara="1" vert="horz" lIns="91440" tIns="45720" rIns="91440" bIns="45720" rtlCol="0" anchor="ctr" anchorCtr="0">
            <a:normAutofit/>
          </a:bodyPr>
          <a:lstStyle/>
          <a:p>
            <a:pPr marL="0" lvl="0" indent="-228600">
              <a:spcBef>
                <a:spcPts val="0"/>
              </a:spcBef>
              <a:spcAft>
                <a:spcPts val="0"/>
              </a:spcAft>
              <a:buFont typeface="Arial" panose="020B0604020202020204" pitchFamily="34" charset="0"/>
              <a:buChar char="•"/>
            </a:pPr>
            <a:r>
              <a:rPr lang="en-US" sz="1400" u="sng">
                <a:solidFill>
                  <a:schemeClr val="tx2"/>
                </a:solidFill>
                <a:hlinkClick r:id="rId1"/>
              </a:rPr>
              <a:t>A Deep Learning Perspective on Beauty, Sentiment, and Remembrance of Art</a:t>
            </a:r>
            <a:endParaRPr lang="en-US" sz="1400">
              <a:solidFill>
                <a:schemeClr val="tx2"/>
              </a:solidFill>
            </a:endParaRPr>
          </a:p>
          <a:p>
            <a:pPr marL="0" lvl="0" indent="-228600">
              <a:spcBef>
                <a:spcPts val="1200"/>
              </a:spcBef>
              <a:spcAft>
                <a:spcPts val="0"/>
              </a:spcAft>
              <a:buFont typeface="Arial" panose="020B0604020202020204" pitchFamily="34" charset="0"/>
              <a:buChar char="•"/>
            </a:pPr>
            <a:r>
              <a:rPr lang="en-US" sz="1400" u="sng">
                <a:solidFill>
                  <a:schemeClr val="tx2"/>
                </a:solidFill>
                <a:hlinkClick r:id="rId2"/>
              </a:rPr>
              <a:t>Impact and Detection of Facial Beautification in Face Recognition: An Overview</a:t>
            </a:r>
            <a:endParaRPr lang="en-US" sz="1400" b="1">
              <a:solidFill>
                <a:schemeClr val="tx2"/>
              </a:solidFill>
            </a:endParaRPr>
          </a:p>
          <a:p>
            <a:pPr marL="0" lvl="0" indent="-228600">
              <a:spcBef>
                <a:spcPts val="1200"/>
              </a:spcBef>
              <a:spcAft>
                <a:spcPts val="0"/>
              </a:spcAft>
              <a:buFont typeface="Arial" panose="020B0604020202020204" pitchFamily="34" charset="0"/>
              <a:buChar char="•"/>
            </a:pPr>
            <a:r>
              <a:rPr lang="en-US" sz="1400" u="sng">
                <a:solidFill>
                  <a:schemeClr val="tx2"/>
                </a:solidFill>
                <a:hlinkClick r:id="rId3"/>
              </a:rPr>
              <a:t>Deep learning method for makeup style transfer: A survey</a:t>
            </a:r>
            <a:endParaRPr lang="en-US" sz="1400" b="1">
              <a:solidFill>
                <a:schemeClr val="tx2"/>
              </a:solidFill>
            </a:endParaRPr>
          </a:p>
          <a:p>
            <a:pPr marL="0" lvl="0" indent="-228600">
              <a:spcBef>
                <a:spcPts val="600"/>
              </a:spcBef>
              <a:spcAft>
                <a:spcPts val="0"/>
              </a:spcAft>
              <a:buFont typeface="Arial" panose="020B0604020202020204" pitchFamily="34" charset="0"/>
              <a:buChar char="•"/>
            </a:pPr>
            <a:endParaRPr lang="en-US" sz="1400" b="1">
              <a:solidFill>
                <a:schemeClr val="tx2"/>
              </a:solidFill>
            </a:endParaRPr>
          </a:p>
          <a:p>
            <a:pPr marL="0" lvl="0" indent="-228600">
              <a:spcBef>
                <a:spcPts val="1200"/>
              </a:spcBef>
              <a:spcAft>
                <a:spcPts val="0"/>
              </a:spcAft>
              <a:buFont typeface="Arial" panose="020B0604020202020204" pitchFamily="34" charset="0"/>
              <a:buChar char="•"/>
            </a:pPr>
            <a:r>
              <a:rPr lang="en-US" sz="1400" b="1">
                <a:solidFill>
                  <a:schemeClr val="tx2"/>
                </a:solidFill>
              </a:rPr>
              <a:t>Our Work:</a:t>
            </a:r>
            <a:endParaRPr lang="en-US" sz="1400" b="1">
              <a:solidFill>
                <a:schemeClr val="tx2"/>
              </a:solidFill>
            </a:endParaRPr>
          </a:p>
          <a:p>
            <a:pPr marL="0" lvl="0" indent="-228600">
              <a:spcBef>
                <a:spcPts val="1200"/>
              </a:spcBef>
              <a:spcAft>
                <a:spcPts val="0"/>
              </a:spcAft>
              <a:buFont typeface="Arial" panose="020B0604020202020204" pitchFamily="34" charset="0"/>
              <a:buChar char="•"/>
            </a:pPr>
            <a:r>
              <a:rPr lang="en-US" sz="1400" b="1" u="sng">
                <a:solidFill>
                  <a:schemeClr val="tx2"/>
                </a:solidFill>
                <a:hlinkClick r:id="rId4"/>
              </a:rPr>
              <a:t>Video representation of our web app</a:t>
            </a:r>
            <a:endParaRPr lang="en-US" sz="1400" b="1">
              <a:solidFill>
                <a:schemeClr val="tx2"/>
              </a:solidFill>
            </a:endParaRPr>
          </a:p>
          <a:p>
            <a:pPr marL="0" lvl="0" indent="-228600">
              <a:spcBef>
                <a:spcPts val="1200"/>
              </a:spcBef>
              <a:spcAft>
                <a:spcPts val="0"/>
              </a:spcAft>
              <a:buFont typeface="Arial" panose="020B0604020202020204" pitchFamily="34" charset="0"/>
              <a:buChar char="•"/>
            </a:pPr>
            <a:r>
              <a:rPr lang="en-US" sz="1400" u="sng">
                <a:solidFill>
                  <a:schemeClr val="tx2"/>
                </a:solidFill>
                <a:hlinkClick r:id="rId5"/>
              </a:rPr>
              <a:t>Background Research: Simplifying the features to be added</a:t>
            </a:r>
            <a:endParaRPr lang="en-US" sz="1400">
              <a:solidFill>
                <a:schemeClr val="tx2"/>
              </a:solidFill>
            </a:endParaRPr>
          </a:p>
          <a:p>
            <a:pPr marL="0" lvl="0" indent="-228600">
              <a:spcBef>
                <a:spcPts val="1200"/>
              </a:spcBef>
              <a:spcAft>
                <a:spcPts val="0"/>
              </a:spcAft>
              <a:buFont typeface="Arial" panose="020B0604020202020204" pitchFamily="34" charset="0"/>
              <a:buChar char="•"/>
            </a:pPr>
            <a:endParaRPr lang="en-US" sz="1400">
              <a:solidFill>
                <a:schemeClr val="tx2"/>
              </a:solidFill>
            </a:endParaRPr>
          </a:p>
          <a:p>
            <a:pPr marL="0" lvl="0" indent="-228600">
              <a:spcBef>
                <a:spcPts val="600"/>
              </a:spcBef>
              <a:spcAft>
                <a:spcPts val="1200"/>
              </a:spcAft>
              <a:buFont typeface="Arial" panose="020B0604020202020204" pitchFamily="34" charset="0"/>
              <a:buChar char="•"/>
            </a:pPr>
            <a:endParaRPr lang="en-US" sz="1400">
              <a:solidFill>
                <a:schemeClr val="tx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9"/>
        <p:cNvGrpSpPr/>
        <p:nvPr/>
      </p:nvGrpSpPr>
      <p:grpSpPr>
        <a:xfrm>
          <a:off x="0" y="0"/>
          <a:ext cx="0" cy="0"/>
          <a:chOff x="0" y="0"/>
          <a:chExt cx="0" cy="0"/>
        </a:xfrm>
      </p:grpSpPr>
      <p:sp>
        <p:nvSpPr>
          <p:cNvPr id="153" name="Rectangle 155"/>
          <p:cNvSpPr>
            <a:spLocks noGrp="1" noRot="1" noChangeAspect="1" noMove="1" noResize="1" noEditPoints="1" noAdjustHandles="1" noChangeArrowheads="1" noChangeShapeType="1" noTextEdit="1"/>
          </p:cNvSpPr>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7"/>
          <p:cNvSpPr>
            <a:spLocks noGrp="1" noRot="1" noChangeAspect="1" noMove="1" noResize="1" noEditPoints="1" noAdjustHandles="1" noChangeArrowheads="1" noChangeShapeType="1" noTextEdit="1"/>
          </p:cNvSpPr>
          <p:nvPr/>
        </p:nvSpPr>
        <p:spPr>
          <a:xfrm>
            <a:off x="0" y="0"/>
            <a:ext cx="1510167" cy="51435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Google Shape;150;p17"/>
          <p:cNvSpPr txBox="1">
            <a:spLocks noGrp="1"/>
          </p:cNvSpPr>
          <p:nvPr>
            <p:ph type="title"/>
          </p:nvPr>
        </p:nvSpPr>
        <p:spPr>
          <a:xfrm>
            <a:off x="480060" y="1555772"/>
            <a:ext cx="2064265" cy="2031956"/>
          </a:xfrm>
          <a:prstGeom prst="ellipse">
            <a:avLst/>
          </a:prstGeom>
          <a:solidFill>
            <a:srgbClr val="262626"/>
          </a:solidFill>
          <a:ln w="174625" cmpd="thinThick">
            <a:solidFill>
              <a:srgbClr val="262626"/>
            </a:solidFill>
          </a:ln>
        </p:spPr>
        <p:txBody>
          <a:bodyPr spcFirstLastPara="1" vert="horz" lIns="91440" tIns="45720" rIns="91440" bIns="45720" rtlCol="0" anchor="ctr" anchorCtr="0">
            <a:normAutofit/>
          </a:bodyPr>
          <a:lstStyle/>
          <a:p>
            <a:pPr marL="0" lvl="0" indent="0" algn="ctr">
              <a:spcBef>
                <a:spcPct val="0"/>
              </a:spcBef>
              <a:spcAft>
                <a:spcPts val="0"/>
              </a:spcAft>
            </a:pPr>
            <a:r>
              <a:rPr lang="en-US" sz="2000" kern="1200">
                <a:solidFill>
                  <a:srgbClr val="FFFFFF"/>
                </a:solidFill>
                <a:latin typeface="+mj-lt"/>
                <a:ea typeface="+mj-ea"/>
                <a:cs typeface="+mj-cs"/>
              </a:rPr>
              <a:t>Taking people’s review</a:t>
            </a:r>
            <a:endParaRPr lang="en-US" sz="2000" kern="1200">
              <a:solidFill>
                <a:srgbClr val="FFFFFF"/>
              </a:solidFill>
              <a:latin typeface="+mj-lt"/>
              <a:ea typeface="+mj-ea"/>
              <a:cs typeface="+mj-cs"/>
            </a:endParaRPr>
          </a:p>
        </p:txBody>
      </p:sp>
      <p:pic>
        <p:nvPicPr>
          <p:cNvPr id="151" name="Google Shape;151;p17"/>
          <p:cNvPicPr preferRelativeResize="0"/>
          <p:nvPr/>
        </p:nvPicPr>
        <p:blipFill>
          <a:blip r:embed="rId1"/>
          <a:stretch>
            <a:fillRect/>
          </a:stretch>
        </p:blipFill>
        <p:spPr>
          <a:xfrm>
            <a:off x="3028950" y="798139"/>
            <a:ext cx="5391149" cy="3544680"/>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p:cNvSpPr>
            <a:spLocks noGrp="1" noRot="1" noChangeAspect="1" noMove="1" noResize="1" noEditPoints="1" noAdjustHandles="1" noChangeArrowheads="1" noChangeShapeType="1" noTextEdit="1"/>
          </p:cNvSpPr>
          <p:nvPr/>
        </p:nvSpPr>
        <p:spPr>
          <a:xfrm>
            <a:off x="349758" y="336041"/>
            <a:ext cx="2560777" cy="285094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582930" y="548639"/>
            <a:ext cx="2133893" cy="2428184"/>
          </a:xfrm>
        </p:spPr>
        <p:txBody>
          <a:bodyPr>
            <a:normAutofit/>
          </a:bodyPr>
          <a:lstStyle/>
          <a:p>
            <a:r>
              <a:rPr lang="en-GB" sz="2900">
                <a:solidFill>
                  <a:srgbClr val="FFFFFF"/>
                </a:solidFill>
                <a:ea typeface="+mj-lt"/>
                <a:cs typeface="+mj-lt"/>
              </a:rPr>
              <a:t>Existing work</a:t>
            </a:r>
            <a:endParaRPr lang="en-US" sz="2900">
              <a:solidFill>
                <a:srgbClr val="FFFFFF"/>
              </a:solidFill>
              <a:ea typeface="+mj-lt"/>
              <a:cs typeface="+mj-lt"/>
            </a:endParaRPr>
          </a:p>
        </p:txBody>
      </p:sp>
      <p:sp>
        <p:nvSpPr>
          <p:cNvPr id="43" name="Rectangle 42"/>
          <p:cNvSpPr>
            <a:spLocks noGrp="1" noRot="1" noChangeAspect="1" noMove="1" noResize="1" noEditPoints="1" noAdjustHandles="1" noChangeArrowheads="1" noChangeShapeType="1" noTextEdit="1"/>
          </p:cNvSpPr>
          <p:nvPr/>
        </p:nvSpPr>
        <p:spPr>
          <a:xfrm>
            <a:off x="349757" y="3314420"/>
            <a:ext cx="2560777" cy="1484889"/>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5" name="Rectangle 44"/>
          <p:cNvSpPr>
            <a:spLocks noGrp="1" noRot="1" noChangeAspect="1" noMove="1" noResize="1" noEditPoints="1" noAdjustHandles="1" noChangeArrowheads="1" noChangeShapeType="1" noTextEdit="1"/>
          </p:cNvSpPr>
          <p:nvPr/>
        </p:nvSpPr>
        <p:spPr>
          <a:xfrm>
            <a:off x="3033452" y="336041"/>
            <a:ext cx="5766356" cy="4464559"/>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284781" y="515146"/>
            <a:ext cx="5278194" cy="4106347"/>
          </a:xfrm>
        </p:spPr>
        <p:txBody>
          <a:bodyPr vert="horz" lIns="91440" tIns="45720" rIns="91440" bIns="45720" rtlCol="0" anchor="ctr">
            <a:normAutofit/>
          </a:bodyPr>
          <a:lstStyle/>
          <a:p>
            <a:r>
              <a:rPr lang="en-US" sz="2000">
                <a:ea typeface="+mn-lt"/>
                <a:cs typeface="+mn-lt"/>
              </a:rPr>
              <a:t>Myntra - Uses AR to give outfit suggestions.</a:t>
            </a:r>
            <a:endParaRPr lang="en-US" sz="2000">
              <a:ea typeface="Calibri" panose="020F0502020204030204"/>
              <a:cs typeface="Calibri" panose="020F0502020204030204"/>
            </a:endParaRPr>
          </a:p>
          <a:p>
            <a:r>
              <a:rPr lang="en-US" sz="2000">
                <a:ea typeface="+mn-lt"/>
                <a:cs typeface="+mn-lt"/>
              </a:rPr>
              <a:t>Snapchat and Instagram - Uses face filters which have beauty products like lipsticks.</a:t>
            </a:r>
            <a:endParaRPr lang="en-US" sz="2000">
              <a:ea typeface="Calibri" panose="020F0502020204030204"/>
              <a:cs typeface="Calibri" panose="020F0502020204030204"/>
            </a:endParaRPr>
          </a:p>
          <a:p>
            <a:r>
              <a:rPr lang="en-US" sz="2000">
                <a:ea typeface="+mn-lt"/>
                <a:cs typeface="+mn-lt"/>
              </a:rPr>
              <a:t>Maybelline - Uses AR to try its products using live camera but it is very much inefficient.</a:t>
            </a:r>
            <a:endParaRPr lang="en-US" sz="2000">
              <a:ea typeface="+mn-lt"/>
              <a:cs typeface="+mn-lt"/>
            </a:endParaRPr>
          </a:p>
          <a:p>
            <a:r>
              <a:rPr lang="en-US" sz="2000">
                <a:ea typeface="+mn-lt"/>
                <a:cs typeface="+mn-lt"/>
              </a:rPr>
              <a:t>Nykaa - Has a Beauty book which gives information about the products and also expert talks.</a:t>
            </a:r>
            <a:endParaRPr lang="en-US" sz="2000">
              <a:ea typeface="+mn-lt"/>
              <a:cs typeface="+mn-lt"/>
            </a:endParaRPr>
          </a:p>
          <a:p>
            <a:r>
              <a:rPr lang="en-US" sz="2000">
                <a:ea typeface="+mn-lt"/>
                <a:cs typeface="+mn-lt"/>
              </a:rPr>
              <a:t>Kiosk model is still in the ideation stage in the States past 2 years</a:t>
            </a:r>
            <a:endParaRPr lang="en-US" sz="2000">
              <a:ea typeface="Calibri" panose="020F0502020204030204"/>
              <a:cs typeface="Calibri" panose="020F050202020403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6"/>
        <p:cNvGrpSpPr/>
        <p:nvPr/>
      </p:nvGrpSpPr>
      <p:grpSpPr>
        <a:xfrm>
          <a:off x="0" y="0"/>
          <a:ext cx="0" cy="0"/>
          <a:chOff x="0" y="0"/>
          <a:chExt cx="0" cy="0"/>
        </a:xfrm>
      </p:grpSpPr>
      <p:sp useBgFill="1">
        <p:nvSpPr>
          <p:cNvPr id="227" name="Rectangle 226"/>
          <p:cNvSpPr>
            <a:spLocks noGrp="1" noRot="1" noChangeAspect="1" noMove="1" noResize="1" noEditPoints="1" noAdjustHandles="1" noChangeArrowheads="1" noChangeShapeType="1" noTextEdit="1"/>
          </p:cNvSpPr>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0" name="Picture 199" descr="Crumpled paper light bulb"/>
          <p:cNvPicPr>
            <a:picLocks noChangeAspect="1"/>
          </p:cNvPicPr>
          <p:nvPr/>
        </p:nvPicPr>
        <p:blipFill rotWithShape="1">
          <a:blip r:embed="rId1"/>
          <a:srcRect t="15730"/>
          <a:stretch>
            <a:fillRect/>
          </a:stretch>
        </p:blipFill>
        <p:spPr>
          <a:xfrm>
            <a:off x="20" y="10"/>
            <a:ext cx="9143980" cy="5143490"/>
          </a:xfrm>
          <a:prstGeom prst="rect">
            <a:avLst/>
          </a:prstGeom>
        </p:spPr>
      </p:pic>
      <p:sp>
        <p:nvSpPr>
          <p:cNvPr id="229" name="Rectangle 228"/>
          <p:cNvSpPr>
            <a:spLocks noGrp="1" noRot="1" noChangeAspect="1" noMove="1" noResize="1" noEditPoints="1" noAdjustHandles="1" noChangeArrowheads="1" noChangeShapeType="1" noTextEdit="1"/>
          </p:cNvSpPr>
          <p:nvPr/>
        </p:nvSpPr>
        <p:spPr>
          <a:xfrm>
            <a:off x="0" y="1655701"/>
            <a:ext cx="9143999" cy="2371610"/>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Google Shape;197;p24"/>
          <p:cNvSpPr txBox="1">
            <a:spLocks noGrp="1"/>
          </p:cNvSpPr>
          <p:nvPr>
            <p:ph type="title"/>
          </p:nvPr>
        </p:nvSpPr>
        <p:spPr>
          <a:xfrm>
            <a:off x="822960" y="244162"/>
            <a:ext cx="7543800" cy="2681084"/>
          </a:xfrm>
          <a:prstGeom prst="rect">
            <a:avLst/>
          </a:prstGeom>
          <a:effectLst>
            <a:outerShdw blurRad="50800" dist="38100" dir="2700000" algn="tl" rotWithShape="0">
              <a:prstClr val="black">
                <a:alpha val="40000"/>
              </a:prstClr>
            </a:outerShdw>
          </a:effectLst>
        </p:spPr>
        <p:txBody>
          <a:bodyPr spcFirstLastPara="1" vert="horz" lIns="91440" tIns="45720" rIns="91440" bIns="45720" rtlCol="0" anchor="b" anchorCtr="0">
            <a:normAutofit/>
          </a:bodyPr>
          <a:lstStyle/>
          <a:p>
            <a:pPr algn="ctr">
              <a:spcBef>
                <a:spcPct val="0"/>
              </a:spcBef>
            </a:pPr>
            <a:r>
              <a:rPr lang="en-US" sz="3900" dirty="0">
                <a:solidFill>
                  <a:srgbClr val="FFFFFF"/>
                </a:solidFill>
              </a:rPr>
              <a:t>Proposed Idea</a:t>
            </a:r>
            <a:endParaRPr lang="en-US" sz="3900" dirty="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97"/>
                                        </p:tgtEl>
                                        <p:attrNameLst>
                                          <p:attrName>style.visibility</p:attrName>
                                        </p:attrNameLst>
                                      </p:cBhvr>
                                      <p:to>
                                        <p:strVal val="visible"/>
                                      </p:to>
                                    </p:set>
                                    <p:animEffect transition="in" filter="fade">
                                      <p:cBhvr>
                                        <p:cTn id="7" dur="400"/>
                                        <p:tgtEl>
                                          <p:spTgt spid="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p:cNvSpPr>
            <a:spLocks noGrp="1" noRot="1" noChangeAspect="1" noMove="1" noResize="1" noEditPoints="1" noAdjustHandles="1" noChangeArrowheads="1" noChangeShapeType="1" noTextEdit="1"/>
          </p:cNvSpPr>
          <p:nvPr/>
        </p:nvSpPr>
        <p:spPr>
          <a:xfrm>
            <a:off x="1143" y="0"/>
            <a:ext cx="9141714"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Rectangle 13"/>
          <p:cNvSpPr>
            <a:spLocks noGrp="1" noRot="1" noChangeAspect="1" noMove="1" noResize="1" noEditPoints="1" noAdjustHandles="1" noChangeArrowheads="1" noChangeShapeType="1" noTextEdit="1"/>
          </p:cNvSpPr>
          <p:nvPr/>
        </p:nvSpPr>
        <p:spPr>
          <a:xfrm>
            <a:off x="1143" y="0"/>
            <a:ext cx="9141714" cy="51435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Rectangle 15"/>
          <p:cNvSpPr>
            <a:spLocks noGrp="1" noRot="1" noChangeAspect="1" noMove="1" noResize="1" noEditPoints="1" noAdjustHandles="1" noChangeArrowheads="1" noChangeShapeType="1" noTextEdit="1"/>
          </p:cNvSpPr>
          <p:nvPr/>
        </p:nvSpPr>
        <p:spPr>
          <a:xfrm>
            <a:off x="1108743" y="524924"/>
            <a:ext cx="8035257" cy="40749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17175" y="702781"/>
            <a:ext cx="3122484" cy="935150"/>
          </a:xfrm>
        </p:spPr>
        <p:txBody>
          <a:bodyPr anchor="b">
            <a:normAutofit/>
          </a:bodyPr>
          <a:lstStyle/>
          <a:p>
            <a:r>
              <a:rPr lang="en-GB" sz="1600" dirty="0">
                <a:latin typeface="Arial" panose="020B0604020202020204"/>
                <a:cs typeface="Arial" panose="020B0604020202020204"/>
              </a:rPr>
              <a:t>Digitizing the buying cycle of the consumer through D2C (Direct-to-Consumer).</a:t>
            </a:r>
            <a:endParaRPr lang="en-US" sz="1600">
              <a:ea typeface="Calibri Light"/>
              <a:cs typeface="Calibri Light"/>
            </a:endParaRPr>
          </a:p>
        </p:txBody>
      </p:sp>
      <p:sp>
        <p:nvSpPr>
          <p:cNvPr id="3" name="Content Placeholder 2"/>
          <p:cNvSpPr>
            <a:spLocks noGrp="1"/>
          </p:cNvSpPr>
          <p:nvPr>
            <p:ph idx="1"/>
          </p:nvPr>
        </p:nvSpPr>
        <p:spPr>
          <a:xfrm>
            <a:off x="317175" y="1755526"/>
            <a:ext cx="3551108" cy="2857364"/>
          </a:xfrm>
        </p:spPr>
        <p:txBody>
          <a:bodyPr vert="horz" lIns="91440" tIns="45720" rIns="91440" bIns="45720" rtlCol="0" anchor="t">
            <a:noAutofit/>
          </a:bodyPr>
          <a:lstStyle/>
          <a:p>
            <a:pPr marL="0" indent="0">
              <a:spcBef>
                <a:spcPts val="0"/>
              </a:spcBef>
              <a:buNone/>
            </a:pPr>
            <a:endParaRPr lang="en-GB" sz="1000" dirty="0">
              <a:latin typeface="Arial" panose="020B0604020202020204"/>
              <a:ea typeface="+mn-lt"/>
              <a:cs typeface="Arial" panose="020B0604020202020204"/>
            </a:endParaRPr>
          </a:p>
          <a:p>
            <a:pPr>
              <a:spcBef>
                <a:spcPts val="0"/>
              </a:spcBef>
            </a:pPr>
            <a:endParaRPr lang="en-US" sz="1000" dirty="0">
              <a:ea typeface="+mn-lt"/>
              <a:cs typeface="+mn-lt"/>
            </a:endParaRPr>
          </a:p>
          <a:p>
            <a:pPr>
              <a:spcBef>
                <a:spcPts val="0"/>
              </a:spcBef>
            </a:pPr>
            <a:r>
              <a:rPr lang="en-GB" sz="1000" dirty="0">
                <a:latin typeface="Arial" panose="020B0604020202020204"/>
                <a:cs typeface="Arial" panose="020B0604020202020204"/>
              </a:rPr>
              <a:t>Making the web app and integrating the features including the technology application development , cloud computing , artificial intelligence and augmented reality (AR).</a:t>
            </a:r>
            <a:endParaRPr lang="en-US" sz="1000" dirty="0">
              <a:ea typeface="+mn-lt"/>
              <a:cs typeface="+mn-lt"/>
            </a:endParaRPr>
          </a:p>
          <a:p>
            <a:pPr>
              <a:spcBef>
                <a:spcPts val="0"/>
              </a:spcBef>
            </a:pPr>
            <a:r>
              <a:rPr lang="en-GB" sz="1000" dirty="0">
                <a:latin typeface="Arial" panose="020B0604020202020204"/>
                <a:cs typeface="Arial" panose="020B0604020202020204"/>
              </a:rPr>
              <a:t>A recommender system which will recommend products according to the skin type.</a:t>
            </a:r>
            <a:endParaRPr lang="en-US" sz="1000">
              <a:ea typeface="+mn-lt"/>
              <a:cs typeface="+mn-lt"/>
            </a:endParaRPr>
          </a:p>
          <a:p>
            <a:pPr>
              <a:spcBef>
                <a:spcPts val="0"/>
              </a:spcBef>
            </a:pPr>
            <a:r>
              <a:rPr lang="en-GB" sz="1000" dirty="0">
                <a:latin typeface="Arial" panose="020B0604020202020204"/>
                <a:ea typeface="Calibri" panose="020F0502020204030204"/>
                <a:cs typeface="Arial" panose="020B0604020202020204"/>
              </a:rPr>
              <a:t>Digitizing the buying cycle of the consumer through D2C (Direct-to-Consumer).</a:t>
            </a:r>
            <a:endParaRPr lang="en-US" sz="1000" dirty="0">
              <a:ea typeface="+mn-lt"/>
              <a:cs typeface="+mn-lt"/>
            </a:endParaRPr>
          </a:p>
          <a:p>
            <a:pPr>
              <a:spcBef>
                <a:spcPts val="0"/>
              </a:spcBef>
            </a:pPr>
            <a:endParaRPr lang="en-US" sz="1000" dirty="0">
              <a:ea typeface="+mn-lt"/>
              <a:cs typeface="+mn-lt"/>
            </a:endParaRPr>
          </a:p>
          <a:p>
            <a:pPr>
              <a:spcBef>
                <a:spcPts val="0"/>
              </a:spcBef>
            </a:pPr>
            <a:r>
              <a:rPr lang="en-GB" sz="1000" dirty="0">
                <a:latin typeface="Arial" panose="020B0604020202020204"/>
                <a:ea typeface="Calibri" panose="020F0502020204030204"/>
                <a:cs typeface="Arial" panose="020B0604020202020204"/>
              </a:rPr>
              <a:t>Making the web app and integrating the features including the technology application development , cloud computing , artificial intelligence and augmented reality (AR).</a:t>
            </a:r>
            <a:endParaRPr lang="en-US" sz="1000" dirty="0">
              <a:ea typeface="+mn-lt"/>
              <a:cs typeface="+mn-lt"/>
            </a:endParaRPr>
          </a:p>
          <a:p>
            <a:pPr>
              <a:spcBef>
                <a:spcPts val="0"/>
              </a:spcBef>
            </a:pPr>
            <a:r>
              <a:rPr lang="en-GB" sz="1000" dirty="0">
                <a:latin typeface="Arial" panose="020B0604020202020204"/>
                <a:ea typeface="Calibri" panose="020F0502020204030204"/>
                <a:cs typeface="Arial" panose="020B0604020202020204"/>
              </a:rPr>
              <a:t>A recommender system which will recommend products according to the skin type.</a:t>
            </a:r>
            <a:endParaRPr lang="en-US" sz="1000" dirty="0">
              <a:ea typeface="+mn-lt"/>
              <a:cs typeface="+mn-lt"/>
            </a:endParaRPr>
          </a:p>
          <a:p>
            <a:endParaRPr lang="en-US" sz="1000" dirty="0">
              <a:ea typeface="+mn-lt"/>
              <a:cs typeface="+mn-lt"/>
            </a:endParaRPr>
          </a:p>
          <a:p>
            <a:endParaRPr lang="en-US" sz="1000" dirty="0">
              <a:ea typeface="Calibri" panose="020F0502020204030204"/>
              <a:cs typeface="Calibri" panose="020F0502020204030204"/>
            </a:endParaRPr>
          </a:p>
        </p:txBody>
      </p:sp>
      <p:cxnSp>
        <p:nvCxnSpPr>
          <p:cNvPr id="18" name="Straight Connector 17"/>
          <p:cNvCxnSpPr>
            <a:cxnSpLocks noGrp="1" noRot="1" noChangeAspect="1" noMove="1" noResize="1" noEditPoints="1" noAdjustHandles="1" noChangeArrowheads="1" noChangeShapeType="1"/>
          </p:cNvCxnSpPr>
          <p:nvPr/>
        </p:nvCxnSpPr>
        <p:spPr>
          <a:xfrm flipV="1">
            <a:off x="8524492" y="4207"/>
            <a:ext cx="0" cy="51435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0" name="Rectangle 19"/>
          <p:cNvSpPr>
            <a:spLocks noGrp="1" noRot="1" noChangeAspect="1" noMove="1" noResize="1" noEditPoints="1" noAdjustHandles="1" noChangeArrowheads="1" noChangeShapeType="1" noTextEdit="1"/>
          </p:cNvSpPr>
          <p:nvPr/>
        </p:nvSpPr>
        <p:spPr>
          <a:xfrm rot="10800000">
            <a:off x="6392594" y="524923"/>
            <a:ext cx="2131862" cy="758104"/>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en-US" sz="3000" b="0" i="0" u="none" strike="noStrike" cap="none" spc="0" normalizeH="0" baseline="0">
              <a:ln>
                <a:noFill/>
              </a:ln>
              <a:solidFill>
                <a:srgbClr val="000000"/>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sp>
        <p:nvSpPr>
          <p:cNvPr id="22" name="Rectangle 21"/>
          <p:cNvSpPr>
            <a:spLocks noGrp="1" noRot="1" noChangeAspect="1" noMove="1" noResize="1" noEditPoints="1" noAdjustHandles="1" noChangeArrowheads="1" noChangeShapeType="1" noTextEdit="1"/>
          </p:cNvSpPr>
          <p:nvPr/>
        </p:nvSpPr>
        <p:spPr>
          <a:xfrm rot="10800000">
            <a:off x="4162917" y="3844433"/>
            <a:ext cx="2131861" cy="773725"/>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en-US" sz="3000" b="0" i="0" u="none" strike="noStrike" cap="none" spc="0" normalizeH="0" baseline="0">
              <a:ln>
                <a:noFill/>
              </a:ln>
              <a:solidFill>
                <a:srgbClr val="000000"/>
              </a:solidFill>
              <a:effectLst/>
              <a:uFillTx/>
              <a:latin typeface="Helvetica Neue Medium" panose="02000503000000020004"/>
              <a:ea typeface="Helvetica Neue Medium" panose="02000503000000020004"/>
              <a:cs typeface="Helvetica Neue Medium" panose="02000503000000020004"/>
              <a:sym typeface="Helvetica Neue Medium" panose="02000503000000020004"/>
            </a:endParaRPr>
          </a:p>
        </p:txBody>
      </p:sp>
      <p:pic>
        <p:nvPicPr>
          <p:cNvPr id="7" name="Google Shape;165;p19" descr="Diagram&#10;&#10;Description automatically generated"/>
          <p:cNvPicPr preferRelativeResize="0"/>
          <p:nvPr/>
        </p:nvPicPr>
        <p:blipFill>
          <a:blip r:embed="rId1"/>
          <a:stretch>
            <a:fillRect/>
          </a:stretch>
        </p:blipFill>
        <p:spPr>
          <a:xfrm>
            <a:off x="4241907" y="524923"/>
            <a:ext cx="1980263" cy="3789977"/>
          </a:xfrm>
          <a:prstGeom prst="rect">
            <a:avLst/>
          </a:prstGeom>
          <a:noFill/>
        </p:spPr>
      </p:pic>
      <p:pic>
        <p:nvPicPr>
          <p:cNvPr id="5" name="Google Shape;164;p19" descr="A picture containing text, picture frame&#10;&#10;Description automatically generated"/>
          <p:cNvPicPr preferRelativeResize="0"/>
          <p:nvPr/>
        </p:nvPicPr>
        <p:blipFill>
          <a:blip r:embed="rId2"/>
          <a:stretch>
            <a:fillRect/>
          </a:stretch>
        </p:blipFill>
        <p:spPr>
          <a:xfrm>
            <a:off x="6471619" y="828180"/>
            <a:ext cx="1980263" cy="3789978"/>
          </a:xfrm>
          <a:prstGeom prst="rect">
            <a:avLst/>
          </a:prstGeom>
          <a:noFill/>
        </p:spPr>
      </p:pic>
      <p:cxnSp>
        <p:nvCxnSpPr>
          <p:cNvPr id="24" name="Straight Connector 23"/>
          <p:cNvCxnSpPr>
            <a:cxnSpLocks noGrp="1" noRot="1" noChangeAspect="1" noMove="1" noResize="1" noEditPoints="1" noAdjustHandles="1" noChangeArrowheads="1" noChangeShapeType="1"/>
          </p:cNvCxnSpPr>
          <p:nvPr/>
        </p:nvCxnSpPr>
        <p:spPr>
          <a:xfrm>
            <a:off x="0" y="4613947"/>
            <a:ext cx="9144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p:cNvSpPr>
            <a:spLocks noGrp="1" noRot="1" noChangeAspect="1" noMove="1" noResize="1" noEditPoints="1" noAdjustHandles="1" noChangeArrowheads="1" noChangeShapeType="1" noTextEdit="1"/>
          </p:cNvSpPr>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a:spLocks noGrp="1" noRot="1" noChangeAspect="1" noMove="1" noResize="1" noEditPoints="1" noAdjustHandles="1" noChangeArrowheads="1" noChangeShapeType="1" noTextEdit="1"/>
          </p:cNvSpPr>
          <p:nvPr/>
        </p:nvSpPr>
        <p:spPr>
          <a:xfrm>
            <a:off x="0" y="0"/>
            <a:ext cx="4504996" cy="24254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a:xfrm>
            <a:off x="880939" y="541353"/>
            <a:ext cx="3395119" cy="1666494"/>
          </a:xfrm>
        </p:spPr>
        <p:txBody>
          <a:bodyPr>
            <a:normAutofit/>
          </a:bodyPr>
          <a:lstStyle/>
          <a:p>
            <a:r>
              <a:rPr lang="en-GB" sz="1600" dirty="0">
                <a:latin typeface="Arial" panose="020B0604020202020204"/>
                <a:cs typeface="Arial" panose="020B0604020202020204"/>
              </a:rPr>
              <a:t>Hyper-personalizing consumer </a:t>
            </a:r>
            <a:br>
              <a:rPr lang="en-GB" sz="1600" dirty="0">
                <a:latin typeface="Arial" panose="020B0604020202020204"/>
                <a:cs typeface="Arial" panose="020B0604020202020204"/>
              </a:rPr>
            </a:br>
            <a:r>
              <a:rPr lang="en-GB" sz="1600" dirty="0">
                <a:latin typeface="Arial" panose="020B0604020202020204"/>
                <a:cs typeface="Arial" panose="020B0604020202020204"/>
              </a:rPr>
              <a:t>experience using insights into individual preferences:</a:t>
            </a:r>
            <a:endParaRPr lang="en-US" sz="1600" dirty="0">
              <a:ea typeface="Calibri Light"/>
              <a:cs typeface="Calibri Light"/>
            </a:endParaRPr>
          </a:p>
        </p:txBody>
      </p:sp>
      <p:sp>
        <p:nvSpPr>
          <p:cNvPr id="16" name="Rectangle 15"/>
          <p:cNvSpPr>
            <a:spLocks noGrp="1" noRot="1" noChangeAspect="1" noMove="1" noResize="1" noEditPoints="1" noAdjustHandles="1" noChangeArrowheads="1" noChangeShapeType="1" noTextEdit="1"/>
          </p:cNvSpPr>
          <p:nvPr/>
        </p:nvSpPr>
        <p:spPr>
          <a:xfrm>
            <a:off x="0" y="0"/>
            <a:ext cx="455228" cy="242548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a:grpSpLocks noGrp="1" noRot="1" noChangeAspect="1" noMove="1" noResize="1" noUngrp="1"/>
          </p:cNvGrpSpPr>
          <p:nvPr/>
        </p:nvGrpSpPr>
        <p:grpSpPr>
          <a:xfrm>
            <a:off x="891533" y="54864"/>
            <a:ext cx="884223" cy="174721"/>
            <a:chOff x="7763256" y="73152"/>
            <a:chExt cx="1178966" cy="232963"/>
          </a:xfrm>
        </p:grpSpPr>
        <p:sp>
          <p:nvSpPr>
            <p:cNvPr id="19" name="Rectangle 64"/>
            <p:cNvSpPr/>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p:cNvSpPr/>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p:cNvSpPr/>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p:cNvSpPr/>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p:cNvSpPr/>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p:cNvSpPr/>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p:cNvSpPr/>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p:cNvSpPr/>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p:cNvSpPr/>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p:cNvSpPr/>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p:cNvSpPr/>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p:cNvSpPr/>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p:cNvSpPr/>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p:cNvSpPr/>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p:cNvSpPr/>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p:cNvSpPr/>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p:cNvSpPr/>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p:cNvSpPr/>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p:cNvSpPr/>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p:cNvSpPr/>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angle 39"/>
          <p:cNvSpPr>
            <a:spLocks noGrp="1" noRot="1" noChangeAspect="1" noMove="1" noResize="1" noEditPoints="1" noAdjustHandles="1" noChangeArrowheads="1" noChangeShapeType="1" noTextEdit="1"/>
          </p:cNvSpPr>
          <p:nvPr/>
        </p:nvSpPr>
        <p:spPr>
          <a:xfrm>
            <a:off x="0" y="2425488"/>
            <a:ext cx="455228" cy="27180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92015" y="2567725"/>
            <a:ext cx="3913040" cy="3020286"/>
          </a:xfrm>
        </p:spPr>
        <p:txBody>
          <a:bodyPr vert="horz" lIns="91440" tIns="45720" rIns="91440" bIns="45720" rtlCol="0" anchor="ctr">
            <a:normAutofit/>
          </a:bodyPr>
          <a:lstStyle/>
          <a:p>
            <a:pPr marL="0" indent="0" algn="just">
              <a:spcBef>
                <a:spcPts val="0"/>
              </a:spcBef>
              <a:buNone/>
            </a:pPr>
            <a:r>
              <a:rPr lang="en-GB" sz="1200" dirty="0">
                <a:latin typeface="Arial" panose="020B0604020202020204"/>
                <a:cs typeface="Arial" panose="020B0604020202020204"/>
              </a:rPr>
              <a:t>As cosmetics industry is mainly </a:t>
            </a:r>
            <a:r>
              <a:rPr lang="en-GB" sz="1200" dirty="0" err="1">
                <a:latin typeface="Arial" panose="020B0604020202020204"/>
                <a:cs typeface="Arial" panose="020B0604020202020204"/>
              </a:rPr>
              <a:t>unorganised</a:t>
            </a:r>
            <a:r>
              <a:rPr lang="en-GB" sz="1200" dirty="0">
                <a:latin typeface="Arial" panose="020B0604020202020204"/>
                <a:cs typeface="Arial" panose="020B0604020202020204"/>
              </a:rPr>
              <a:t> and people see each ingredient what is being used and they are being very specific with the product they are buying making it very choosy industry to bet on. We come up with the solution of KIOSK, where they can get try on sachets of small amount, with minimal cost.</a:t>
            </a:r>
            <a:endParaRPr lang="en-US" sz="1200" dirty="0">
              <a:ea typeface="+mn-lt"/>
              <a:cs typeface="+mn-lt"/>
            </a:endParaRPr>
          </a:p>
          <a:p>
            <a:pPr marL="0" indent="0" algn="just">
              <a:spcBef>
                <a:spcPts val="0"/>
              </a:spcBef>
              <a:buNone/>
            </a:pPr>
            <a:endParaRPr lang="en-GB" sz="1200" dirty="0">
              <a:latin typeface="Arial" panose="020B0604020202020204"/>
              <a:ea typeface="+mn-lt"/>
              <a:cs typeface="Arial" panose="020B0604020202020204"/>
            </a:endParaRPr>
          </a:p>
          <a:p>
            <a:pPr marL="0" indent="0" algn="just">
              <a:spcBef>
                <a:spcPts val="0"/>
              </a:spcBef>
              <a:buNone/>
            </a:pPr>
            <a:r>
              <a:rPr lang="en-GB" sz="1200" dirty="0">
                <a:latin typeface="Arial" panose="020B0604020202020204"/>
                <a:ea typeface="Calibri" panose="020F0502020204030204"/>
                <a:cs typeface="Arial" panose="020B0604020202020204"/>
              </a:rPr>
              <a:t>Through AI, </a:t>
            </a:r>
            <a:r>
              <a:rPr lang="en-GB" sz="1200" dirty="0" err="1">
                <a:latin typeface="Arial" panose="020B0604020202020204"/>
                <a:ea typeface="Calibri" panose="020F0502020204030204"/>
                <a:cs typeface="Arial" panose="020B0604020202020204"/>
              </a:rPr>
              <a:t>personalised</a:t>
            </a:r>
            <a:r>
              <a:rPr lang="en-GB" sz="1200" dirty="0">
                <a:latin typeface="Arial" panose="020B0604020202020204"/>
                <a:ea typeface="Calibri" panose="020F0502020204030204"/>
                <a:cs typeface="Arial" panose="020B0604020202020204"/>
              </a:rPr>
              <a:t> recommendation of the products based on the details of skin type entered by the user. Also recommend what cosmetics suits you up in the outfit the user is wearing through our AI integrated with AR.</a:t>
            </a:r>
            <a:endParaRPr lang="en-GB" sz="1200" dirty="0">
              <a:latin typeface="Arial" panose="020B0604020202020204"/>
              <a:ea typeface="Calibri" panose="020F0502020204030204"/>
              <a:cs typeface="Arial" panose="020B0604020202020204"/>
            </a:endParaRPr>
          </a:p>
          <a:p>
            <a:pPr marL="0" indent="0" algn="just">
              <a:spcBef>
                <a:spcPts val="0"/>
              </a:spcBef>
              <a:buNone/>
            </a:pPr>
            <a:endParaRPr lang="en-GB" sz="1200" dirty="0">
              <a:latin typeface="Arial" panose="020B0604020202020204"/>
              <a:ea typeface="Calibri" panose="020F0502020204030204"/>
              <a:cs typeface="Arial" panose="020B0604020202020204"/>
            </a:endParaRPr>
          </a:p>
          <a:p>
            <a:pPr marL="0" indent="0" algn="just">
              <a:spcBef>
                <a:spcPts val="0"/>
              </a:spcBef>
              <a:buNone/>
            </a:pPr>
            <a:r>
              <a:rPr lang="en-GB" sz="1200" dirty="0">
                <a:latin typeface="Arial" panose="020B0604020202020204"/>
                <a:ea typeface="Calibri" panose="020F0502020204030204"/>
                <a:cs typeface="Arial" panose="020B0604020202020204"/>
              </a:rPr>
              <a:t>AR to let them choose the correct shade with no </a:t>
            </a:r>
            <a:r>
              <a:rPr lang="en-GB" sz="1200" dirty="0" err="1">
                <a:latin typeface="Arial" panose="020B0604020202020204"/>
                <a:ea typeface="Calibri" panose="020F0502020204030204"/>
                <a:cs typeface="Arial" panose="020B0604020202020204"/>
              </a:rPr>
              <a:t>colour</a:t>
            </a:r>
            <a:r>
              <a:rPr lang="en-GB" sz="1200" dirty="0">
                <a:latin typeface="Arial" panose="020B0604020202020204"/>
                <a:ea typeface="Calibri" panose="020F0502020204030204"/>
                <a:cs typeface="Arial" panose="020B0604020202020204"/>
              </a:rPr>
              <a:t> difference.</a:t>
            </a:r>
            <a:endParaRPr lang="en-GB" sz="1200" dirty="0">
              <a:latin typeface="Arial" panose="020B0604020202020204"/>
              <a:ea typeface="Calibri" panose="020F0502020204030204"/>
              <a:cs typeface="Arial" panose="020B0604020202020204"/>
            </a:endParaRPr>
          </a:p>
          <a:p>
            <a:pPr marL="0" indent="0" algn="just">
              <a:spcBef>
                <a:spcPts val="0"/>
              </a:spcBef>
              <a:buNone/>
            </a:pPr>
            <a:endParaRPr lang="en-GB" sz="1200" dirty="0">
              <a:latin typeface="Arial" panose="020B0604020202020204"/>
              <a:ea typeface="Calibri" panose="020F0502020204030204"/>
              <a:cs typeface="Arial" panose="020B0604020202020204"/>
            </a:endParaRPr>
          </a:p>
          <a:p>
            <a:pPr marL="0" indent="0" algn="just">
              <a:spcBef>
                <a:spcPts val="0"/>
              </a:spcBef>
              <a:buNone/>
            </a:pPr>
            <a:endParaRPr lang="en-GB" sz="1200" dirty="0">
              <a:latin typeface="Arial" panose="020B0604020202020204"/>
              <a:ea typeface="Calibri" panose="020F0502020204030204"/>
              <a:cs typeface="Arial" panose="020B0604020202020204"/>
            </a:endParaRPr>
          </a:p>
          <a:p>
            <a:pPr algn="just"/>
            <a:endParaRPr lang="en-US" sz="1200">
              <a:ea typeface="Calibri" panose="020F0502020204030204"/>
              <a:cs typeface="Calibri" panose="020F0502020204030204"/>
            </a:endParaRPr>
          </a:p>
        </p:txBody>
      </p:sp>
      <p:pic>
        <p:nvPicPr>
          <p:cNvPr id="7" name="Google Shape;171;p20" descr="A picture containing text, clock&#10;&#10;Description automatically generated"/>
          <p:cNvPicPr preferRelativeResize="0"/>
          <p:nvPr/>
        </p:nvPicPr>
        <p:blipFill>
          <a:blip r:embed="rId1"/>
          <a:stretch>
            <a:fillRect/>
          </a:stretch>
        </p:blipFill>
        <p:spPr>
          <a:xfrm>
            <a:off x="4770874" y="307699"/>
            <a:ext cx="4145091" cy="1813477"/>
          </a:xfrm>
          <a:prstGeom prst="rect">
            <a:avLst/>
          </a:prstGeom>
          <a:noFill/>
        </p:spPr>
      </p:pic>
      <p:pic>
        <p:nvPicPr>
          <p:cNvPr id="8" name="Picture 8"/>
          <p:cNvPicPr>
            <a:picLocks noChangeAspect="1"/>
          </p:cNvPicPr>
          <p:nvPr/>
        </p:nvPicPr>
        <p:blipFill>
          <a:blip r:embed="rId2"/>
          <a:stretch>
            <a:fillRect/>
          </a:stretch>
        </p:blipFill>
        <p:spPr>
          <a:xfrm>
            <a:off x="5188743" y="2541984"/>
            <a:ext cx="3445668" cy="215503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3745</Words>
  <Application>WPS Presentation</Application>
  <PresentationFormat>On-screen Show (16:9)</PresentationFormat>
  <Paragraphs>83</Paragraphs>
  <Slides>17</Slides>
  <Notes>5</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17</vt:i4>
      </vt:variant>
    </vt:vector>
  </HeadingPairs>
  <TitlesOfParts>
    <vt:vector size="32" baseType="lpstr">
      <vt:lpstr>Arial</vt:lpstr>
      <vt:lpstr>SimSun</vt:lpstr>
      <vt:lpstr>Wingdings</vt:lpstr>
      <vt:lpstr>Arial</vt:lpstr>
      <vt:lpstr>Calibri Light</vt:lpstr>
      <vt:lpstr>Calibri</vt:lpstr>
      <vt:lpstr>Helvetica Neue Medium</vt:lpstr>
      <vt:lpstr>Microsoft YaHei</vt:lpstr>
      <vt:lpstr>汉仪旗黑</vt:lpstr>
      <vt:lpstr>Arial Unicode MS</vt:lpstr>
      <vt:lpstr>Calibri Light</vt:lpstr>
      <vt:lpstr>Calibri</vt:lpstr>
      <vt:lpstr>宋体-简</vt:lpstr>
      <vt:lpstr>Office Theme</vt:lpstr>
      <vt:lpstr>Office Theme</vt:lpstr>
      <vt:lpstr>PowerPoint 演示文稿</vt:lpstr>
      <vt:lpstr>PowerPoint 演示文稿</vt:lpstr>
      <vt:lpstr>Problem Statement</vt:lpstr>
      <vt:lpstr>Background Research and Work</vt:lpstr>
      <vt:lpstr>Taking people’s review</vt:lpstr>
      <vt:lpstr>Existing work</vt:lpstr>
      <vt:lpstr>Proposed Idea</vt:lpstr>
      <vt:lpstr>Digitizing the buying cycle of the consumer through D2C (Direct-to-Consumer).</vt:lpstr>
      <vt:lpstr>Hyper-personalizing consumer  experience using insights into individual preferences:</vt:lpstr>
      <vt:lpstr>PowerPoint 演示文稿</vt:lpstr>
      <vt:lpstr>Some Features of the web app</vt:lpstr>
      <vt:lpstr>Voice-assistant to order and all other stuffs</vt:lpstr>
      <vt:lpstr>GPS Tracking</vt:lpstr>
      <vt:lpstr>Novelty</vt:lpstr>
      <vt:lpstr>Implementation</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name Project Name</dc:title>
  <dc:creator/>
  <cp:lastModifiedBy>nikhil</cp:lastModifiedBy>
  <cp:revision>377</cp:revision>
  <dcterms:created xsi:type="dcterms:W3CDTF">2022-11-11T19:03:01Z</dcterms:created>
  <dcterms:modified xsi:type="dcterms:W3CDTF">2022-11-11T19:03:01Z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1033-4.6.0.7725</vt:lpwstr>
  </property>
</Properties>
</file>